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300" r:id="rId2"/>
    <p:sldId id="329" r:id="rId3"/>
    <p:sldId id="366" r:id="rId4"/>
    <p:sldId id="301" r:id="rId5"/>
    <p:sldId id="324" r:id="rId6"/>
    <p:sldId id="368" r:id="rId7"/>
    <p:sldId id="302" r:id="rId8"/>
    <p:sldId id="330" r:id="rId9"/>
    <p:sldId id="334" r:id="rId10"/>
    <p:sldId id="331" r:id="rId11"/>
    <p:sldId id="367" r:id="rId12"/>
    <p:sldId id="335" r:id="rId13"/>
    <p:sldId id="323" r:id="rId14"/>
    <p:sldId id="336" r:id="rId15"/>
    <p:sldId id="303" r:id="rId16"/>
    <p:sldId id="333" r:id="rId17"/>
    <p:sldId id="351" r:id="rId18"/>
    <p:sldId id="352" r:id="rId19"/>
    <p:sldId id="349" r:id="rId20"/>
    <p:sldId id="337" r:id="rId21"/>
    <p:sldId id="353" r:id="rId22"/>
    <p:sldId id="326" r:id="rId23"/>
    <p:sldId id="327" r:id="rId24"/>
    <p:sldId id="304" r:id="rId25"/>
    <p:sldId id="355" r:id="rId26"/>
    <p:sldId id="348" r:id="rId27"/>
    <p:sldId id="317" r:id="rId28"/>
    <p:sldId id="305" r:id="rId29"/>
    <p:sldId id="338" r:id="rId30"/>
    <p:sldId id="340"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4564" autoAdjust="0"/>
    <p:restoredTop sz="99603" autoAdjust="0"/>
  </p:normalViewPr>
  <p:slideViewPr>
    <p:cSldViewPr snapToGrid="0" snapToObjects="1">
      <p:cViewPr>
        <p:scale>
          <a:sx n="100" d="100"/>
          <a:sy n="100" d="100"/>
        </p:scale>
        <p:origin x="-28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interSettings" Target="printerSettings/printerSettings1.bin"/><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35B7B7-8B15-D040-A298-1C5D917CD6E9}" type="datetimeFigureOut">
              <a:rPr lang="en-US" smtClean="0"/>
              <a:t>4/18/19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EBBB13-5F74-EC4E-B9F5-3D9E22D9FE7E}" type="slidenum">
              <a:rPr lang="en-US" smtClean="0"/>
              <a:t>‹#›</a:t>
            </a:fld>
            <a:endParaRPr lang="en-US"/>
          </a:p>
        </p:txBody>
      </p:sp>
    </p:spTree>
    <p:extLst>
      <p:ext uri="{BB962C8B-B14F-4D97-AF65-F5344CB8AC3E}">
        <p14:creationId xmlns:p14="http://schemas.microsoft.com/office/powerpoint/2010/main" val="45340471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a:t>
            </a:r>
            <a:r>
              <a:rPr lang="en-US" dirty="0" err="1" smtClean="0"/>
              <a:t>Mothur</a:t>
            </a:r>
            <a:endParaRPr lang="en-US" dirty="0"/>
          </a:p>
        </p:txBody>
      </p:sp>
      <p:sp>
        <p:nvSpPr>
          <p:cNvPr id="4" name="Slide Number Placeholder 3"/>
          <p:cNvSpPr>
            <a:spLocks noGrp="1"/>
          </p:cNvSpPr>
          <p:nvPr>
            <p:ph type="sldNum" sz="quarter" idx="10"/>
          </p:nvPr>
        </p:nvSpPr>
        <p:spPr/>
        <p:txBody>
          <a:bodyPr/>
          <a:lstStyle/>
          <a:p>
            <a:fld id="{3FEBBB13-5F74-EC4E-B9F5-3D9E22D9FE7E}" type="slidenum">
              <a:rPr lang="en-US" smtClean="0"/>
              <a:t>10</a:t>
            </a:fld>
            <a:endParaRPr lang="en-US"/>
          </a:p>
        </p:txBody>
      </p:sp>
    </p:spTree>
    <p:extLst>
      <p:ext uri="{BB962C8B-B14F-4D97-AF65-F5344CB8AC3E}">
        <p14:creationId xmlns:p14="http://schemas.microsoft.com/office/powerpoint/2010/main" val="870074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operational taxonomic unit (OTU) </a:t>
            </a:r>
          </a:p>
          <a:p>
            <a:endParaRPr lang="en-US" dirty="0"/>
          </a:p>
        </p:txBody>
      </p:sp>
      <p:sp>
        <p:nvSpPr>
          <p:cNvPr id="4" name="Slide Number Placeholder 3"/>
          <p:cNvSpPr>
            <a:spLocks noGrp="1"/>
          </p:cNvSpPr>
          <p:nvPr>
            <p:ph type="sldNum" sz="quarter" idx="10"/>
          </p:nvPr>
        </p:nvSpPr>
        <p:spPr/>
        <p:txBody>
          <a:bodyPr/>
          <a:lstStyle/>
          <a:p>
            <a:fld id="{3FEBBB13-5F74-EC4E-B9F5-3D9E22D9FE7E}" type="slidenum">
              <a:rPr lang="en-US" smtClean="0"/>
              <a:t>13</a:t>
            </a:fld>
            <a:endParaRPr lang="en-US"/>
          </a:p>
        </p:txBody>
      </p:sp>
    </p:spTree>
    <p:extLst>
      <p:ext uri="{BB962C8B-B14F-4D97-AF65-F5344CB8AC3E}">
        <p14:creationId xmlns:p14="http://schemas.microsoft.com/office/powerpoint/2010/main" val="40149903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EBBB13-5F74-EC4E-B9F5-3D9E22D9FE7E}" type="slidenum">
              <a:rPr lang="en-US" smtClean="0"/>
              <a:t>18</a:t>
            </a:fld>
            <a:endParaRPr lang="en-US"/>
          </a:p>
        </p:txBody>
      </p:sp>
    </p:spTree>
    <p:extLst>
      <p:ext uri="{BB962C8B-B14F-4D97-AF65-F5344CB8AC3E}">
        <p14:creationId xmlns:p14="http://schemas.microsoft.com/office/powerpoint/2010/main" val="805565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Kraken sequence classification algorithm. To classify a sequence, each k-</a:t>
            </a:r>
            <a:r>
              <a:rPr lang="en-US" dirty="0" err="1" smtClean="0"/>
              <a:t>mer</a:t>
            </a:r>
            <a:r>
              <a:rPr lang="en-US" dirty="0" smtClean="0"/>
              <a:t> in the sequence is mapped to the lowest common ancestor (LCA) of the genomes that contain that k-</a:t>
            </a:r>
            <a:r>
              <a:rPr lang="en-US" dirty="0" err="1" smtClean="0"/>
              <a:t>mer</a:t>
            </a:r>
            <a:r>
              <a:rPr lang="en-US" dirty="0" smtClean="0"/>
              <a:t> in a database. The taxa associated with the sequence’s k-</a:t>
            </a:r>
            <a:r>
              <a:rPr lang="en-US" dirty="0" err="1" smtClean="0"/>
              <a:t>mers</a:t>
            </a:r>
            <a:r>
              <a:rPr lang="en-US" dirty="0" smtClean="0"/>
              <a:t>, as well as the taxa’s ancestors, form a pruned </a:t>
            </a:r>
            <a:r>
              <a:rPr lang="en-US" dirty="0" err="1" smtClean="0"/>
              <a:t>subtree</a:t>
            </a:r>
            <a:r>
              <a:rPr lang="en-US" dirty="0" smtClean="0"/>
              <a:t> of the general taxonomy tree, which is used for classification. In the classification tree, each node has a weight equal to the number of k-</a:t>
            </a:r>
            <a:r>
              <a:rPr lang="en-US" dirty="0" err="1" smtClean="0"/>
              <a:t>mers</a:t>
            </a:r>
            <a:r>
              <a:rPr lang="en-US" dirty="0" smtClean="0"/>
              <a:t> in the sequence associated with the node’s taxon. Each root-to-leaf (RTL) path in the classification tree is scored by adding all weights in the path, and the maximal RTL path in the classification tree is the classification path (nodes highlighted in yellow). The leaf of this classification path (the orange, leftmost leaf in the classification tree) is the classification used for the query sequence.</a:t>
            </a:r>
            <a:endParaRPr lang="en-US" dirty="0"/>
          </a:p>
        </p:txBody>
      </p:sp>
      <p:sp>
        <p:nvSpPr>
          <p:cNvPr id="4" name="Slide Number Placeholder 3"/>
          <p:cNvSpPr>
            <a:spLocks noGrp="1"/>
          </p:cNvSpPr>
          <p:nvPr>
            <p:ph type="sldNum" sz="quarter" idx="10"/>
          </p:nvPr>
        </p:nvSpPr>
        <p:spPr/>
        <p:txBody>
          <a:bodyPr/>
          <a:lstStyle/>
          <a:p>
            <a:fld id="{3FEBBB13-5F74-EC4E-B9F5-3D9E22D9FE7E}" type="slidenum">
              <a:rPr lang="en-US" smtClean="0"/>
              <a:t>19</a:t>
            </a:fld>
            <a:endParaRPr lang="en-US"/>
          </a:p>
        </p:txBody>
      </p:sp>
    </p:spTree>
    <p:extLst>
      <p:ext uri="{BB962C8B-B14F-4D97-AF65-F5344CB8AC3E}">
        <p14:creationId xmlns:p14="http://schemas.microsoft.com/office/powerpoint/2010/main" val="3600128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low</a:t>
            </a:r>
            <a:r>
              <a:rPr lang="en-US" baseline="0" dirty="0" smtClean="0"/>
              <a:t> biomass samples; contaminated DNA will be introduced by </a:t>
            </a:r>
            <a:r>
              <a:rPr lang="en-US" baseline="0" dirty="0" err="1" smtClean="0"/>
              <a:t>overamplification</a:t>
            </a:r>
            <a:r>
              <a:rPr lang="en-US" baseline="0" dirty="0" smtClean="0"/>
              <a:t>.</a:t>
            </a:r>
          </a:p>
          <a:p>
            <a:endParaRPr lang="en-US" dirty="0"/>
          </a:p>
        </p:txBody>
      </p:sp>
      <p:sp>
        <p:nvSpPr>
          <p:cNvPr id="4" name="Slide Number Placeholder 3"/>
          <p:cNvSpPr>
            <a:spLocks noGrp="1"/>
          </p:cNvSpPr>
          <p:nvPr>
            <p:ph type="sldNum" sz="quarter" idx="10"/>
          </p:nvPr>
        </p:nvSpPr>
        <p:spPr/>
        <p:txBody>
          <a:bodyPr/>
          <a:lstStyle/>
          <a:p>
            <a:fld id="{3FEBBB13-5F74-EC4E-B9F5-3D9E22D9FE7E}" type="slidenum">
              <a:rPr lang="en-US" smtClean="0"/>
              <a:t>22</a:t>
            </a:fld>
            <a:endParaRPr lang="en-US"/>
          </a:p>
        </p:txBody>
      </p:sp>
    </p:spTree>
    <p:extLst>
      <p:ext uri="{BB962C8B-B14F-4D97-AF65-F5344CB8AC3E}">
        <p14:creationId xmlns:p14="http://schemas.microsoft.com/office/powerpoint/2010/main" val="34380608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High-throughput sequencing methods have enabled comparisons of large cohorts in record time, as the time it takes to generate results has substantially decreased over the past decade owing to integrative workflows. Sequencing enables uncultured bacteria to be identified and associates microbial signatures with a particular physiological state or disease as the relative abundance of each taxon can be measured. In addition, bacterial species can be grouped without taxonomic assignment. Shotgun sequencing enables the function of microbial communities to be inferred through the analysis of genomes and the coding potential. However, these methods are limited by the heterogeneity of the protocols used. Discrepant results can be obtained depending on the method used to extract DNA or the primers that are used for amplification. The variety of methodologies proposed for bioinformatics analyses (for example, operational taxonomic unit clustering, taxonomic assignment or statistical analysis) can substantially affect the results. Sequencing methods cannot discriminate between live bacteria and transient DNA, and despite recent progress, they cannot easily detect minority populations (for example, bacteria that are present at &lt;105 cells per gram of </a:t>
            </a:r>
            <a:r>
              <a:rPr lang="en-US" dirty="0" err="1" smtClean="0"/>
              <a:t>faeces</a:t>
            </a:r>
            <a:r>
              <a:rPr lang="en-US" dirty="0" smtClean="0"/>
              <a:t>).</a:t>
            </a:r>
          </a:p>
          <a:p>
            <a:endParaRPr lang="en-US" dirty="0"/>
          </a:p>
        </p:txBody>
      </p:sp>
      <p:sp>
        <p:nvSpPr>
          <p:cNvPr id="4" name="Slide Number Placeholder 3"/>
          <p:cNvSpPr>
            <a:spLocks noGrp="1"/>
          </p:cNvSpPr>
          <p:nvPr>
            <p:ph type="sldNum" sz="quarter" idx="10"/>
          </p:nvPr>
        </p:nvSpPr>
        <p:spPr/>
        <p:txBody>
          <a:bodyPr/>
          <a:lstStyle/>
          <a:p>
            <a:fld id="{3FEBBB13-5F74-EC4E-B9F5-3D9E22D9FE7E}" type="slidenum">
              <a:rPr lang="en-US" smtClean="0"/>
              <a:t>27</a:t>
            </a:fld>
            <a:endParaRPr lang="en-US"/>
          </a:p>
        </p:txBody>
      </p:sp>
    </p:spTree>
    <p:extLst>
      <p:ext uri="{BB962C8B-B14F-4D97-AF65-F5344CB8AC3E}">
        <p14:creationId xmlns:p14="http://schemas.microsoft.com/office/powerpoint/2010/main" val="2275992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1600E68-1291-8549-A181-9258DCB06F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30353356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600E68-1291-8549-A181-9258DCB06F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3751228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600E68-1291-8549-A181-9258DCB06F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234342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600E68-1291-8549-A181-9258DCB06F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379800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1600E68-1291-8549-A181-9258DCB06F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10551582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1600E68-1291-8549-A181-9258DCB06F48}" type="datetimeFigureOut">
              <a:rPr lang="en-US" smtClean="0"/>
              <a:t>4/18/19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926217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1600E68-1291-8549-A181-9258DCB06F48}" type="datetimeFigureOut">
              <a:rPr lang="en-US" smtClean="0"/>
              <a:t>4/18/19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13744987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1600E68-1291-8549-A181-9258DCB06F48}" type="datetimeFigureOut">
              <a:rPr lang="en-US" smtClean="0"/>
              <a:t>4/18/19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1599762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600E68-1291-8549-A181-9258DCB06F48}" type="datetimeFigureOut">
              <a:rPr lang="en-US" smtClean="0"/>
              <a:t>4/18/19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14514150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600E68-1291-8549-A181-9258DCB06F48}" type="datetimeFigureOut">
              <a:rPr lang="en-US" smtClean="0"/>
              <a:t>4/18/19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1108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1600E68-1291-8549-A181-9258DCB06F48}" type="datetimeFigureOut">
              <a:rPr lang="en-US" smtClean="0"/>
              <a:t>4/18/19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1DDD81B-B58F-F74A-B828-4E4CDAFF89E5}" type="slidenum">
              <a:rPr lang="en-US" smtClean="0"/>
              <a:t>‹#›</a:t>
            </a:fld>
            <a:endParaRPr lang="en-US"/>
          </a:p>
        </p:txBody>
      </p:sp>
    </p:spTree>
    <p:extLst>
      <p:ext uri="{BB962C8B-B14F-4D97-AF65-F5344CB8AC3E}">
        <p14:creationId xmlns:p14="http://schemas.microsoft.com/office/powerpoint/2010/main" val="15905115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600E68-1291-8549-A181-9258DCB06F48}" type="datetimeFigureOut">
              <a:rPr lang="en-US" smtClean="0"/>
              <a:t>4/18/19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DDD81B-B58F-F74A-B828-4E4CDAFF89E5}" type="slidenum">
              <a:rPr lang="en-US" smtClean="0"/>
              <a:t>‹#›</a:t>
            </a:fld>
            <a:endParaRPr lang="en-US"/>
          </a:p>
        </p:txBody>
      </p:sp>
    </p:spTree>
    <p:extLst>
      <p:ext uri="{BB962C8B-B14F-4D97-AF65-F5344CB8AC3E}">
        <p14:creationId xmlns:p14="http://schemas.microsoft.com/office/powerpoint/2010/main" val="2988537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8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600" dirty="0" err="1" smtClean="0"/>
              <a:t>Metagenomics</a:t>
            </a:r>
            <a:r>
              <a:rPr lang="en-US" sz="3600" dirty="0" smtClean="0"/>
              <a:t/>
            </a:r>
            <a:br>
              <a:rPr lang="en-US" sz="3600" dirty="0" smtClean="0"/>
            </a:br>
            <a:r>
              <a:rPr lang="en-US" sz="3600" dirty="0"/>
              <a:t/>
            </a:r>
            <a:br>
              <a:rPr lang="en-US" sz="3600" dirty="0"/>
            </a:br>
            <a:r>
              <a:rPr lang="en-US" sz="2000" dirty="0" smtClean="0"/>
              <a:t>Bioinformatics Applications</a:t>
            </a:r>
            <a:r>
              <a:rPr lang="en-US" sz="2000" dirty="0"/>
              <a:t> </a:t>
            </a:r>
            <a:r>
              <a:rPr lang="en-US" sz="2000" dirty="0" smtClean="0"/>
              <a:t>(PLPTH813)</a:t>
            </a:r>
            <a:endParaRPr lang="en-US" sz="2000" dirty="0"/>
          </a:p>
        </p:txBody>
      </p:sp>
      <p:sp>
        <p:nvSpPr>
          <p:cNvPr id="3" name="Subtitle 2"/>
          <p:cNvSpPr>
            <a:spLocks noGrp="1"/>
          </p:cNvSpPr>
          <p:nvPr>
            <p:ph type="subTitle" idx="1"/>
          </p:nvPr>
        </p:nvSpPr>
        <p:spPr/>
        <p:txBody>
          <a:bodyPr>
            <a:normAutofit/>
          </a:bodyPr>
          <a:lstStyle/>
          <a:p>
            <a:r>
              <a:rPr lang="en-US" sz="2800" dirty="0" smtClean="0"/>
              <a:t>Sanzhen Liu</a:t>
            </a:r>
          </a:p>
          <a:p>
            <a:endParaRPr lang="en-US" sz="2800" dirty="0"/>
          </a:p>
          <a:p>
            <a:r>
              <a:rPr lang="en-US" sz="2800" dirty="0"/>
              <a:t>4</a:t>
            </a:r>
            <a:r>
              <a:rPr lang="en-US" sz="2800" dirty="0" smtClean="0"/>
              <a:t>/16/2019</a:t>
            </a: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24697633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QIIME</a:t>
            </a:r>
            <a:endParaRPr lang="en-US" dirty="0"/>
          </a:p>
        </p:txBody>
      </p:sp>
      <p:sp>
        <p:nvSpPr>
          <p:cNvPr id="3" name="Content Placeholder 2"/>
          <p:cNvSpPr>
            <a:spLocks noGrp="1"/>
          </p:cNvSpPr>
          <p:nvPr>
            <p:ph idx="1"/>
          </p:nvPr>
        </p:nvSpPr>
        <p:spPr>
          <a:xfrm>
            <a:off x="457200" y="1417638"/>
            <a:ext cx="8229600" cy="5186362"/>
          </a:xfrm>
        </p:spPr>
        <p:txBody>
          <a:bodyPr/>
          <a:lstStyle/>
          <a:p>
            <a:r>
              <a:rPr lang="en-US" dirty="0" smtClean="0"/>
              <a:t>Quality filtering of reads</a:t>
            </a:r>
            <a:endParaRPr lang="en-US" dirty="0"/>
          </a:p>
          <a:p>
            <a:r>
              <a:rPr lang="en-US" dirty="0"/>
              <a:t>OTU </a:t>
            </a:r>
            <a:r>
              <a:rPr lang="en-US" dirty="0" smtClean="0"/>
              <a:t>(</a:t>
            </a:r>
            <a:r>
              <a:rPr lang="en-US" dirty="0"/>
              <a:t>operational taxonomic unit </a:t>
            </a:r>
            <a:r>
              <a:rPr lang="en-US" dirty="0" smtClean="0"/>
              <a:t>) picking:</a:t>
            </a:r>
          </a:p>
          <a:p>
            <a:pPr marL="514350" indent="-514350">
              <a:buFont typeface="+mj-lt"/>
              <a:buAutoNum type="arabicPeriod"/>
            </a:pPr>
            <a:r>
              <a:rPr lang="en-US" i="1" dirty="0" smtClean="0"/>
              <a:t>de novo</a:t>
            </a:r>
            <a:r>
              <a:rPr lang="en-US" dirty="0" smtClean="0"/>
              <a:t>: </a:t>
            </a:r>
            <a:r>
              <a:rPr lang="en-US" dirty="0"/>
              <a:t>: all-to-all </a:t>
            </a:r>
            <a:r>
              <a:rPr lang="en-US" dirty="0" smtClean="0"/>
              <a:t>alignments and clustering</a:t>
            </a:r>
            <a:endParaRPr lang="en-US" dirty="0"/>
          </a:p>
          <a:p>
            <a:pPr marL="406400" indent="-406400">
              <a:buFont typeface="+mj-lt"/>
              <a:buAutoNum type="arabicPeriod"/>
            </a:pPr>
            <a:r>
              <a:rPr lang="en-US" dirty="0" smtClean="0"/>
              <a:t>closed</a:t>
            </a:r>
            <a:r>
              <a:rPr lang="en-US" dirty="0"/>
              <a:t>-</a:t>
            </a:r>
            <a:r>
              <a:rPr lang="en-US" dirty="0" smtClean="0"/>
              <a:t>reference</a:t>
            </a:r>
            <a:r>
              <a:rPr lang="en-US" dirty="0"/>
              <a:t>: </a:t>
            </a:r>
            <a:r>
              <a:rPr lang="en-US" dirty="0" smtClean="0"/>
              <a:t>OTU aligned </a:t>
            </a:r>
            <a:r>
              <a:rPr lang="en-US" dirty="0"/>
              <a:t>to pre-defined cluster centroids in a reference database</a:t>
            </a:r>
            <a:r>
              <a:rPr lang="en-US" dirty="0" smtClean="0"/>
              <a:t>. OTU </a:t>
            </a:r>
            <a:r>
              <a:rPr lang="en-US" i="1" dirty="0" smtClean="0"/>
              <a:t>excluded</a:t>
            </a:r>
            <a:r>
              <a:rPr lang="en-US" dirty="0" smtClean="0"/>
              <a:t> if no matches</a:t>
            </a:r>
          </a:p>
          <a:p>
            <a:pPr marL="406400" indent="-406400">
              <a:buFont typeface="+mj-lt"/>
              <a:buAutoNum type="arabicPeriod"/>
            </a:pPr>
            <a:r>
              <a:rPr lang="en-US" b="1" dirty="0" smtClean="0">
                <a:solidFill>
                  <a:srgbClr val="008000"/>
                </a:solidFill>
              </a:rPr>
              <a:t>open</a:t>
            </a:r>
            <a:r>
              <a:rPr lang="en-US" b="1" dirty="0">
                <a:solidFill>
                  <a:srgbClr val="008000"/>
                </a:solidFill>
              </a:rPr>
              <a:t>-</a:t>
            </a:r>
            <a:r>
              <a:rPr lang="en-US" b="1" dirty="0" smtClean="0">
                <a:solidFill>
                  <a:srgbClr val="008000"/>
                </a:solidFill>
              </a:rPr>
              <a:t>reference</a:t>
            </a:r>
            <a:r>
              <a:rPr lang="en-US" dirty="0" smtClean="0"/>
              <a:t>: aligned to the reference &amp; </a:t>
            </a:r>
            <a:r>
              <a:rPr lang="en-US" i="1" dirty="0" smtClean="0"/>
              <a:t>de novo</a:t>
            </a:r>
            <a:endParaRPr lang="en-US" i="1" dirty="0"/>
          </a:p>
          <a:p>
            <a:r>
              <a:rPr lang="en-US" dirty="0" smtClean="0"/>
              <a:t>Output:</a:t>
            </a:r>
          </a:p>
          <a:p>
            <a:pPr marL="0" indent="0">
              <a:buNone/>
            </a:pPr>
            <a:r>
              <a:rPr lang="en-US" dirty="0" smtClean="0"/>
              <a:t>OTU table or the </a:t>
            </a:r>
            <a:r>
              <a:rPr lang="en-US" dirty="0"/>
              <a:t>number of times each </a:t>
            </a:r>
            <a:r>
              <a:rPr lang="en-US" dirty="0" smtClean="0"/>
              <a:t>OTU </a:t>
            </a:r>
            <a:r>
              <a:rPr lang="en-US" dirty="0"/>
              <a:t>is observed in each sample</a:t>
            </a:r>
            <a:r>
              <a:rPr lang="en-US" dirty="0" smtClean="0"/>
              <a:t>.</a:t>
            </a:r>
            <a:endParaRPr lang="en-US" dirty="0"/>
          </a:p>
        </p:txBody>
      </p:sp>
    </p:spTree>
    <p:extLst>
      <p:ext uri="{BB962C8B-B14F-4D97-AF65-F5344CB8AC3E}">
        <p14:creationId xmlns:p14="http://schemas.microsoft.com/office/powerpoint/2010/main" val="320655217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16s </a:t>
            </a:r>
            <a:r>
              <a:rPr lang="en-US" dirty="0" err="1" smtClean="0"/>
              <a:t>rRNA</a:t>
            </a:r>
            <a:r>
              <a:rPr lang="en-US" dirty="0" smtClean="0"/>
              <a:t> (bacteria)</a:t>
            </a:r>
            <a:endParaRPr lang="en-US" dirty="0"/>
          </a:p>
        </p:txBody>
      </p:sp>
      <p:sp>
        <p:nvSpPr>
          <p:cNvPr id="3" name="Content Placeholder 2"/>
          <p:cNvSpPr>
            <a:spLocks noGrp="1"/>
          </p:cNvSpPr>
          <p:nvPr>
            <p:ph idx="1"/>
          </p:nvPr>
        </p:nvSpPr>
        <p:spPr>
          <a:xfrm>
            <a:off x="846666" y="5521004"/>
            <a:ext cx="4605867" cy="1151467"/>
          </a:xfrm>
        </p:spPr>
        <p:txBody>
          <a:bodyPr/>
          <a:lstStyle/>
          <a:p>
            <a:r>
              <a:rPr lang="en-US" dirty="0" smtClean="0"/>
              <a:t>bacteria: 60,883</a:t>
            </a:r>
          </a:p>
          <a:p>
            <a:r>
              <a:rPr lang="en-US" dirty="0" err="1" smtClean="0"/>
              <a:t>archaea</a:t>
            </a:r>
            <a:r>
              <a:rPr lang="en-US" dirty="0" smtClean="0"/>
              <a:t>: 2,843</a:t>
            </a:r>
            <a:endParaRPr lang="en-US" dirty="0"/>
          </a:p>
        </p:txBody>
      </p:sp>
      <p:pic>
        <p:nvPicPr>
          <p:cNvPr id="4" name="Picture 3" descr="Screenshot 2019-04-13 16.46.0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9363" y="3096042"/>
            <a:ext cx="6671734" cy="2198127"/>
          </a:xfrm>
          <a:prstGeom prst="rect">
            <a:avLst/>
          </a:prstGeom>
        </p:spPr>
      </p:pic>
      <p:sp>
        <p:nvSpPr>
          <p:cNvPr id="5" name="TextBox 4"/>
          <p:cNvSpPr txBox="1"/>
          <p:nvPr/>
        </p:nvSpPr>
        <p:spPr>
          <a:xfrm>
            <a:off x="241301" y="2518727"/>
            <a:ext cx="6499997" cy="523220"/>
          </a:xfrm>
          <a:prstGeom prst="rect">
            <a:avLst/>
          </a:prstGeom>
          <a:noFill/>
        </p:spPr>
        <p:txBody>
          <a:bodyPr wrap="none" rtlCol="0">
            <a:spAutoFit/>
          </a:bodyPr>
          <a:lstStyle/>
          <a:p>
            <a:r>
              <a:rPr lang="en-US" sz="2800" dirty="0" err="1" smtClean="0"/>
              <a:t>ezbiocloud</a:t>
            </a:r>
            <a:r>
              <a:rPr lang="en-US" sz="2800" dirty="0" smtClean="0"/>
              <a:t> database (</a:t>
            </a:r>
            <a:r>
              <a:rPr lang="en-US" sz="2800" dirty="0" err="1" smtClean="0"/>
              <a:t>www.ezbiocloud.net</a:t>
            </a:r>
            <a:r>
              <a:rPr lang="en-US" sz="2800" dirty="0" smtClean="0"/>
              <a:t>)</a:t>
            </a:r>
            <a:endParaRPr lang="en-US" sz="2800" dirty="0"/>
          </a:p>
        </p:txBody>
      </p:sp>
      <p:sp>
        <p:nvSpPr>
          <p:cNvPr id="8" name="Rectangle 7"/>
          <p:cNvSpPr/>
          <p:nvPr/>
        </p:nvSpPr>
        <p:spPr>
          <a:xfrm>
            <a:off x="4345230" y="5472143"/>
            <a:ext cx="4151070" cy="1200328"/>
          </a:xfrm>
          <a:prstGeom prst="rect">
            <a:avLst/>
          </a:prstGeom>
        </p:spPr>
        <p:txBody>
          <a:bodyPr wrap="square">
            <a:spAutoFit/>
          </a:bodyPr>
          <a:lstStyle/>
          <a:p>
            <a:r>
              <a:rPr lang="en-US" sz="2400" b="1" dirty="0" smtClean="0"/>
              <a:t>taxonomic classification</a:t>
            </a:r>
            <a:r>
              <a:rPr lang="en-US" sz="2400" dirty="0" smtClean="0"/>
              <a:t>: to </a:t>
            </a:r>
            <a:r>
              <a:rPr lang="en-US" sz="2400" dirty="0"/>
              <a:t>assign taxonomic names  to microbial sequences in the data</a:t>
            </a:r>
          </a:p>
        </p:txBody>
      </p:sp>
      <p:sp>
        <p:nvSpPr>
          <p:cNvPr id="9" name="TextBox 8"/>
          <p:cNvSpPr txBox="1"/>
          <p:nvPr/>
        </p:nvSpPr>
        <p:spPr>
          <a:xfrm>
            <a:off x="241300" y="1206500"/>
            <a:ext cx="8775700" cy="954107"/>
          </a:xfrm>
          <a:prstGeom prst="rect">
            <a:avLst/>
          </a:prstGeom>
          <a:noFill/>
        </p:spPr>
        <p:txBody>
          <a:bodyPr wrap="square" rtlCol="0">
            <a:spAutoFit/>
          </a:bodyPr>
          <a:lstStyle/>
          <a:p>
            <a:r>
              <a:rPr lang="en-US" sz="2800" dirty="0" smtClean="0"/>
              <a:t>16S </a:t>
            </a:r>
            <a:r>
              <a:rPr lang="en-US" sz="2800" dirty="0" err="1" smtClean="0"/>
              <a:t>rRNA</a:t>
            </a:r>
            <a:r>
              <a:rPr lang="en-US" sz="2800" dirty="0" smtClean="0"/>
              <a:t> database: the </a:t>
            </a:r>
            <a:r>
              <a:rPr lang="en-US" sz="2800" dirty="0"/>
              <a:t>Ribosomal Database </a:t>
            </a:r>
            <a:r>
              <a:rPr lang="en-US" sz="2800" dirty="0" smtClean="0"/>
              <a:t>Project, </a:t>
            </a:r>
            <a:r>
              <a:rPr lang="en-US" sz="2800" dirty="0" err="1" smtClean="0"/>
              <a:t>Greengenes</a:t>
            </a:r>
            <a:r>
              <a:rPr lang="en-US" sz="2800" dirty="0" smtClean="0"/>
              <a:t>, SILVA, </a:t>
            </a:r>
            <a:r>
              <a:rPr lang="en-US" sz="2800" dirty="0" err="1" smtClean="0"/>
              <a:t>EzTaxon</a:t>
            </a:r>
            <a:endParaRPr lang="en-US" sz="2800" dirty="0"/>
          </a:p>
        </p:txBody>
      </p:sp>
    </p:spTree>
    <p:extLst>
      <p:ext uri="{BB962C8B-B14F-4D97-AF65-F5344CB8AC3E}">
        <p14:creationId xmlns:p14="http://schemas.microsoft.com/office/powerpoint/2010/main" val="117921386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038"/>
            <a:ext cx="8229600" cy="601662"/>
          </a:xfrm>
        </p:spPr>
        <p:txBody>
          <a:bodyPr>
            <a:normAutofit/>
          </a:bodyPr>
          <a:lstStyle/>
          <a:p>
            <a:r>
              <a:rPr lang="en-US" sz="3200" dirty="0" smtClean="0"/>
              <a:t>Microbial communities</a:t>
            </a:r>
            <a:endParaRPr lang="en-US" sz="3200" dirty="0"/>
          </a:p>
        </p:txBody>
      </p:sp>
      <p:pic>
        <p:nvPicPr>
          <p:cNvPr id="4" name="Picture 3" descr="Screenshot 2019-04-15 10.29.2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1073667"/>
            <a:ext cx="5739602" cy="5410199"/>
          </a:xfrm>
          <a:prstGeom prst="rect">
            <a:avLst/>
          </a:prstGeom>
        </p:spPr>
      </p:pic>
      <p:sp>
        <p:nvSpPr>
          <p:cNvPr id="5" name="TextBox 4"/>
          <p:cNvSpPr txBox="1"/>
          <p:nvPr/>
        </p:nvSpPr>
        <p:spPr>
          <a:xfrm>
            <a:off x="0" y="914401"/>
            <a:ext cx="1813905" cy="369332"/>
          </a:xfrm>
          <a:prstGeom prst="rect">
            <a:avLst/>
          </a:prstGeom>
          <a:solidFill>
            <a:schemeClr val="bg1"/>
          </a:solidFill>
        </p:spPr>
        <p:txBody>
          <a:bodyPr wrap="none" rtlCol="0">
            <a:spAutoFit/>
          </a:bodyPr>
          <a:lstStyle/>
          <a:p>
            <a:r>
              <a:rPr lang="en-US" dirty="0" smtClean="0"/>
              <a:t>From one sample</a:t>
            </a:r>
            <a:endParaRPr lang="en-US" dirty="0"/>
          </a:p>
        </p:txBody>
      </p:sp>
      <p:grpSp>
        <p:nvGrpSpPr>
          <p:cNvPr id="8" name="Group 7"/>
          <p:cNvGrpSpPr/>
          <p:nvPr/>
        </p:nvGrpSpPr>
        <p:grpSpPr>
          <a:xfrm>
            <a:off x="5993602" y="914401"/>
            <a:ext cx="2693198" cy="5569465"/>
            <a:chOff x="5993602" y="914401"/>
            <a:chExt cx="2693198" cy="5569465"/>
          </a:xfrm>
        </p:grpSpPr>
        <p:pic>
          <p:nvPicPr>
            <p:cNvPr id="6" name="Picture 5" descr="Screenshot 2019-04-15 10.34.3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277" y="1340366"/>
              <a:ext cx="2467523" cy="5143500"/>
            </a:xfrm>
            <a:prstGeom prst="rect">
              <a:avLst/>
            </a:prstGeom>
          </p:spPr>
        </p:pic>
        <p:sp>
          <p:nvSpPr>
            <p:cNvPr id="7" name="TextBox 6"/>
            <p:cNvSpPr txBox="1"/>
            <p:nvPr/>
          </p:nvSpPr>
          <p:spPr>
            <a:xfrm>
              <a:off x="5993602" y="914401"/>
              <a:ext cx="2225301" cy="369332"/>
            </a:xfrm>
            <a:prstGeom prst="rect">
              <a:avLst/>
            </a:prstGeom>
            <a:solidFill>
              <a:schemeClr val="bg1"/>
            </a:solidFill>
          </p:spPr>
          <p:txBody>
            <a:bodyPr wrap="none" rtlCol="0">
              <a:spAutoFit/>
            </a:bodyPr>
            <a:lstStyle/>
            <a:p>
              <a:r>
                <a:rPr lang="en-US" dirty="0" smtClean="0"/>
                <a:t>From diverse samples</a:t>
              </a:r>
              <a:endParaRPr lang="en-US" dirty="0"/>
            </a:p>
          </p:txBody>
        </p:sp>
      </p:grpSp>
    </p:spTree>
    <p:extLst>
      <p:ext uri="{BB962C8B-B14F-4D97-AF65-F5344CB8AC3E}">
        <p14:creationId xmlns:p14="http://schemas.microsoft.com/office/powerpoint/2010/main" val="5836082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5095"/>
          </a:xfrm>
        </p:spPr>
        <p:txBody>
          <a:bodyPr/>
          <a:lstStyle/>
          <a:p>
            <a:r>
              <a:rPr lang="en-US" dirty="0" smtClean="0"/>
              <a:t>ribosome DNA (fungal example)</a:t>
            </a:r>
            <a:endParaRPr lang="en-US" dirty="0"/>
          </a:p>
        </p:txBody>
      </p:sp>
      <p:pic>
        <p:nvPicPr>
          <p:cNvPr id="4" name="Picture 3"/>
          <p:cNvPicPr>
            <a:picLocks noChangeAspect="1"/>
          </p:cNvPicPr>
          <p:nvPr/>
        </p:nvPicPr>
        <p:blipFill>
          <a:blip r:embed="rId3"/>
          <a:stretch>
            <a:fillRect/>
          </a:stretch>
        </p:blipFill>
        <p:spPr>
          <a:xfrm>
            <a:off x="355598" y="1070864"/>
            <a:ext cx="8449733" cy="5332720"/>
          </a:xfrm>
          <a:prstGeom prst="rect">
            <a:avLst/>
          </a:prstGeom>
        </p:spPr>
      </p:pic>
      <p:sp>
        <p:nvSpPr>
          <p:cNvPr id="5" name="Rectangle 4"/>
          <p:cNvSpPr/>
          <p:nvPr/>
        </p:nvSpPr>
        <p:spPr>
          <a:xfrm>
            <a:off x="152400" y="6527114"/>
            <a:ext cx="4572000" cy="246221"/>
          </a:xfrm>
          <a:prstGeom prst="rect">
            <a:avLst/>
          </a:prstGeom>
        </p:spPr>
        <p:txBody>
          <a:bodyPr>
            <a:spAutoFit/>
          </a:bodyPr>
          <a:lstStyle/>
          <a:p>
            <a:r>
              <a:rPr lang="en-US" sz="1000" dirty="0"/>
              <a:t>RH Nilsson et al. Nat Rev </a:t>
            </a:r>
            <a:r>
              <a:rPr lang="en-US" sz="1000" dirty="0" err="1"/>
              <a:t>Microbiol</a:t>
            </a:r>
            <a:r>
              <a:rPr lang="en-US" sz="1000" dirty="0"/>
              <a:t> 17:95–109 (2019)</a:t>
            </a:r>
          </a:p>
        </p:txBody>
      </p:sp>
      <p:graphicFrame>
        <p:nvGraphicFramePr>
          <p:cNvPr id="6" name="Table 5"/>
          <p:cNvGraphicFramePr>
            <a:graphicFrameLocks noGrp="1"/>
          </p:cNvGraphicFramePr>
          <p:nvPr>
            <p:extLst>
              <p:ext uri="{D42A27DB-BD31-4B8C-83A1-F6EECF244321}">
                <p14:modId xmlns:p14="http://schemas.microsoft.com/office/powerpoint/2010/main" val="1215513788"/>
              </p:ext>
            </p:extLst>
          </p:nvPr>
        </p:nvGraphicFramePr>
        <p:xfrm>
          <a:off x="266698" y="1070864"/>
          <a:ext cx="2738643" cy="1582419"/>
        </p:xfrm>
        <a:graphic>
          <a:graphicData uri="http://schemas.openxmlformats.org/drawingml/2006/table">
            <a:tbl>
              <a:tblPr/>
              <a:tblGrid>
                <a:gridCol w="1189243"/>
                <a:gridCol w="1549400"/>
              </a:tblGrid>
              <a:tr h="218924">
                <a:tc>
                  <a:txBody>
                    <a:bodyPr/>
                    <a:lstStyle/>
                    <a:p>
                      <a:pPr algn="l" fontAlgn="b"/>
                      <a:r>
                        <a:rPr lang="en-US" sz="1400" b="0" i="0" u="none" strike="noStrike" dirty="0" err="1" smtClean="0">
                          <a:solidFill>
                            <a:srgbClr val="000000"/>
                          </a:solidFill>
                          <a:effectLst/>
                          <a:latin typeface="Calibri"/>
                        </a:rPr>
                        <a:t>rRNA</a:t>
                      </a:r>
                      <a:endParaRPr lang="en-US" sz="1400" b="0" i="0" u="none" strike="noStrike" dirty="0">
                        <a:solidFill>
                          <a:srgbClr val="000000"/>
                        </a:solidFill>
                        <a:effectLst/>
                        <a:latin typeface="Calibri"/>
                      </a:endParaRP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Eukaryotic</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18924">
                <a:tc>
                  <a:txBody>
                    <a:bodyPr/>
                    <a:lstStyle/>
                    <a:p>
                      <a:pPr algn="l" fontAlgn="b"/>
                      <a:r>
                        <a:rPr lang="en-US" sz="1400" b="0" i="0" u="none" strike="noStrike" dirty="0">
                          <a:solidFill>
                            <a:srgbClr val="000000"/>
                          </a:solidFill>
                          <a:effectLst/>
                          <a:latin typeface="Calibri"/>
                        </a:rPr>
                        <a:t>Large subunit</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a:rPr>
                        <a:t>28S </a:t>
                      </a:r>
                      <a:r>
                        <a:rPr lang="en-US" sz="1400" b="0" i="0" u="none" strike="noStrike" dirty="0" err="1">
                          <a:solidFill>
                            <a:srgbClr val="000000"/>
                          </a:solidFill>
                          <a:effectLst/>
                          <a:latin typeface="Calibri"/>
                        </a:rPr>
                        <a:t>rRNA</a:t>
                      </a:r>
                      <a:r>
                        <a:rPr lang="en-US" sz="1400" b="0" i="0" u="none" strike="noStrike" dirty="0">
                          <a:solidFill>
                            <a:srgbClr val="000000"/>
                          </a:solidFill>
                          <a:effectLst/>
                          <a:latin typeface="Calibri"/>
                        </a:rPr>
                        <a:t> (3354 </a:t>
                      </a:r>
                      <a:r>
                        <a:rPr lang="en-US" sz="1400" b="0" i="0" u="none" strike="noStrike" dirty="0" err="1">
                          <a:solidFill>
                            <a:srgbClr val="000000"/>
                          </a:solidFill>
                          <a:effectLst/>
                          <a:latin typeface="Calibri"/>
                        </a:rPr>
                        <a:t>nt</a:t>
                      </a:r>
                      <a:r>
                        <a:rPr lang="en-US" sz="1400" b="0" i="0" u="none" strike="noStrike" dirty="0">
                          <a:solidFill>
                            <a:srgbClr val="000000"/>
                          </a:solidFill>
                          <a:effectLst/>
                          <a:latin typeface="Calibri"/>
                        </a:rPr>
                        <a:t>)</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18924">
                <a:tc>
                  <a:txBody>
                    <a:bodyPr/>
                    <a:lstStyle/>
                    <a:p>
                      <a:pPr algn="l" fontAlgn="b"/>
                      <a:r>
                        <a:rPr lang="en-US" sz="1400" b="0" i="0" u="none" strike="noStrike">
                          <a:solidFill>
                            <a:srgbClr val="000000"/>
                          </a:solidFill>
                          <a:effectLst/>
                          <a:latin typeface="Calibri"/>
                        </a:rPr>
                        <a:t> </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a:rPr>
                        <a:t>5S </a:t>
                      </a:r>
                      <a:r>
                        <a:rPr lang="en-US" sz="1400" b="0" i="0" u="none" strike="noStrike" dirty="0" err="1">
                          <a:solidFill>
                            <a:srgbClr val="000000"/>
                          </a:solidFill>
                          <a:effectLst/>
                          <a:latin typeface="Calibri"/>
                        </a:rPr>
                        <a:t>rRNA</a:t>
                      </a:r>
                      <a:r>
                        <a:rPr lang="en-US" sz="1400" b="0" i="0" u="none" strike="noStrike" dirty="0">
                          <a:solidFill>
                            <a:srgbClr val="000000"/>
                          </a:solidFill>
                          <a:effectLst/>
                          <a:latin typeface="Calibri"/>
                        </a:rPr>
                        <a:t> (120 </a:t>
                      </a:r>
                      <a:r>
                        <a:rPr lang="en-US" sz="1400" b="0" i="0" u="none" strike="noStrike" dirty="0" err="1">
                          <a:solidFill>
                            <a:srgbClr val="000000"/>
                          </a:solidFill>
                          <a:effectLst/>
                          <a:latin typeface="Calibri"/>
                        </a:rPr>
                        <a:t>nt</a:t>
                      </a:r>
                      <a:r>
                        <a:rPr lang="en-US" sz="1400" b="0" i="0" u="none" strike="noStrike" dirty="0">
                          <a:solidFill>
                            <a:srgbClr val="000000"/>
                          </a:solidFill>
                          <a:effectLst/>
                          <a:latin typeface="Calibri"/>
                        </a:rPr>
                        <a:t>)</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18924">
                <a:tc>
                  <a:txBody>
                    <a:bodyPr/>
                    <a:lstStyle/>
                    <a:p>
                      <a:pPr algn="l" fontAlgn="b"/>
                      <a:r>
                        <a:rPr lang="en-US" sz="1400" b="0" i="0" u="none" strike="noStrike" dirty="0">
                          <a:solidFill>
                            <a:srgbClr val="000000"/>
                          </a:solidFill>
                          <a:effectLst/>
                          <a:latin typeface="Calibri"/>
                        </a:rPr>
                        <a:t> </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1400" b="0" i="0" u="none" strike="noStrike" dirty="0" smtClean="0">
                          <a:solidFill>
                            <a:srgbClr val="000000"/>
                          </a:solidFill>
                          <a:effectLst/>
                          <a:latin typeface="Calibri"/>
                        </a:rPr>
                        <a:t>5.8S </a:t>
                      </a:r>
                      <a:r>
                        <a:rPr lang="en-US" sz="1400" b="0" i="0" u="none" strike="noStrike" dirty="0" err="1">
                          <a:solidFill>
                            <a:srgbClr val="000000"/>
                          </a:solidFill>
                          <a:effectLst/>
                          <a:latin typeface="Calibri"/>
                        </a:rPr>
                        <a:t>rRNA</a:t>
                      </a:r>
                      <a:r>
                        <a:rPr lang="en-US" sz="1400" b="0" i="0" u="none" strike="noStrike" dirty="0">
                          <a:solidFill>
                            <a:srgbClr val="000000"/>
                          </a:solidFill>
                          <a:effectLst/>
                          <a:latin typeface="Calibri"/>
                        </a:rPr>
                        <a:t> (154 </a:t>
                      </a:r>
                      <a:r>
                        <a:rPr lang="en-US" sz="1400" b="0" i="0" u="none" strike="noStrike" dirty="0" err="1">
                          <a:solidFill>
                            <a:srgbClr val="000000"/>
                          </a:solidFill>
                          <a:effectLst/>
                          <a:latin typeface="Calibri"/>
                        </a:rPr>
                        <a:t>nt</a:t>
                      </a:r>
                      <a:r>
                        <a:rPr lang="en-US" sz="1400" b="0" i="0" u="none" strike="noStrike" dirty="0">
                          <a:solidFill>
                            <a:srgbClr val="000000"/>
                          </a:solidFill>
                          <a:effectLst/>
                          <a:latin typeface="Calibri"/>
                        </a:rPr>
                        <a:t>)</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18924">
                <a:tc>
                  <a:txBody>
                    <a:bodyPr/>
                    <a:lstStyle/>
                    <a:p>
                      <a:pPr algn="l" fontAlgn="b"/>
                      <a:r>
                        <a:rPr lang="en-US" sz="1400" b="0" i="0" u="none" strike="noStrike">
                          <a:solidFill>
                            <a:srgbClr val="000000"/>
                          </a:solidFill>
                          <a:effectLst/>
                          <a:latin typeface="Calibri"/>
                        </a:rPr>
                        <a:t> </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47 proteins</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18924">
                <a:tc>
                  <a:txBody>
                    <a:bodyPr/>
                    <a:lstStyle/>
                    <a:p>
                      <a:pPr algn="l" fontAlgn="b"/>
                      <a:r>
                        <a:rPr lang="en-US" sz="1400" b="0" i="0" u="none" strike="noStrike">
                          <a:solidFill>
                            <a:srgbClr val="000000"/>
                          </a:solidFill>
                          <a:effectLst/>
                          <a:latin typeface="Calibri"/>
                        </a:rPr>
                        <a:t>Small subunit</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18S </a:t>
                      </a:r>
                      <a:r>
                        <a:rPr lang="en-US" sz="1400" b="0" i="0" u="none" strike="noStrike" dirty="0" err="1">
                          <a:solidFill>
                            <a:srgbClr val="000000"/>
                          </a:solidFill>
                          <a:effectLst/>
                          <a:latin typeface="Calibri"/>
                        </a:rPr>
                        <a:t>rRNA</a:t>
                      </a:r>
                      <a:r>
                        <a:rPr lang="en-US" sz="1400" b="0" i="0" u="none" strike="noStrike" dirty="0">
                          <a:solidFill>
                            <a:srgbClr val="000000"/>
                          </a:solidFill>
                          <a:effectLst/>
                          <a:latin typeface="Calibri"/>
                        </a:rPr>
                        <a:t> (1753 </a:t>
                      </a:r>
                      <a:r>
                        <a:rPr lang="en-US" sz="1400" b="0" i="0" u="none" strike="noStrike" dirty="0" err="1">
                          <a:solidFill>
                            <a:srgbClr val="000000"/>
                          </a:solidFill>
                          <a:effectLst/>
                          <a:latin typeface="Calibri"/>
                        </a:rPr>
                        <a:t>nt</a:t>
                      </a:r>
                      <a:r>
                        <a:rPr lang="en-US" sz="1400" b="0" i="0" u="none" strike="noStrike" dirty="0">
                          <a:solidFill>
                            <a:srgbClr val="000000"/>
                          </a:solidFill>
                          <a:effectLst/>
                          <a:latin typeface="Calibri"/>
                        </a:rPr>
                        <a:t>)</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218924">
                <a:tc>
                  <a:txBody>
                    <a:bodyPr/>
                    <a:lstStyle/>
                    <a:p>
                      <a:pPr algn="l" fontAlgn="b"/>
                      <a:r>
                        <a:rPr lang="en-US" sz="1400" b="0" i="0" u="none" strike="noStrike" dirty="0">
                          <a:solidFill>
                            <a:srgbClr val="000000"/>
                          </a:solidFill>
                          <a:effectLst/>
                          <a:latin typeface="Calibri"/>
                        </a:rPr>
                        <a:t> </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32 proteins</a:t>
                      </a:r>
                    </a:p>
                  </a:txBody>
                  <a:tcPr marR="12700" marT="12700" marB="0" anchor="b">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bl>
          </a:graphicData>
        </a:graphic>
      </p:graphicFrame>
      <p:sp>
        <p:nvSpPr>
          <p:cNvPr id="7" name="Rectangle 6"/>
          <p:cNvSpPr/>
          <p:nvPr/>
        </p:nvSpPr>
        <p:spPr>
          <a:xfrm>
            <a:off x="5689600" y="2743200"/>
            <a:ext cx="3340100" cy="2628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54638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t>
            </a:r>
            <a:r>
              <a:rPr lang="en-US" dirty="0" smtClean="0"/>
              <a:t>ools for marker gene analysis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07667081"/>
              </p:ext>
            </p:extLst>
          </p:nvPr>
        </p:nvGraphicFramePr>
        <p:xfrm>
          <a:off x="457200" y="2374356"/>
          <a:ext cx="8229600" cy="2977650"/>
        </p:xfrm>
        <a:graphic>
          <a:graphicData uri="http://schemas.openxmlformats.org/drawingml/2006/table">
            <a:tbl>
              <a:tblPr/>
              <a:tblGrid>
                <a:gridCol w="1773621"/>
                <a:gridCol w="6455979"/>
              </a:tblGrid>
              <a:tr h="229050">
                <a:tc>
                  <a:txBody>
                    <a:bodyPr/>
                    <a:lstStyle/>
                    <a:p>
                      <a:pPr algn="l" fontAlgn="b"/>
                      <a:r>
                        <a:rPr lang="en-US" sz="1400" b="1" i="0" u="none" strike="noStrike" dirty="0">
                          <a:solidFill>
                            <a:srgbClr val="222222"/>
                          </a:solidFill>
                          <a:effectLst/>
                          <a:latin typeface="Arial"/>
                        </a:rPr>
                        <a:t>Name</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a:solidFill>
                            <a:srgbClr val="222222"/>
                          </a:solidFill>
                          <a:effectLst/>
                          <a:latin typeface="Arial"/>
                        </a:rPr>
                        <a:t>Description and link</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DADA2</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222222"/>
                          </a:solidFill>
                          <a:effectLst/>
                          <a:latin typeface="Arial"/>
                        </a:rPr>
                        <a:t>Amplicon</a:t>
                      </a:r>
                      <a:r>
                        <a:rPr lang="en-US" sz="1400" b="0" i="0" u="none" strike="noStrike" dirty="0">
                          <a:solidFill>
                            <a:srgbClr val="222222"/>
                          </a:solidFill>
                          <a:effectLst/>
                          <a:latin typeface="Arial"/>
                        </a:rPr>
                        <a:t> sequence variant analysis pipeline</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LotuS</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222222"/>
                          </a:solidFill>
                          <a:effectLst/>
                          <a:latin typeface="Arial"/>
                        </a:rPr>
                        <a:t>Full pipeline for amplicon data</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1" i="0" u="none" strike="noStrike" dirty="0" err="1">
                          <a:solidFill>
                            <a:srgbClr val="222222"/>
                          </a:solidFill>
                          <a:effectLst/>
                          <a:latin typeface="Arial"/>
                        </a:rPr>
                        <a:t>mothur</a:t>
                      </a:r>
                      <a:endParaRPr lang="en-US" sz="1400" b="1" i="0" u="none" strike="noStrike" dirty="0">
                        <a:solidFill>
                          <a:srgbClr val="222222"/>
                        </a:solidFill>
                        <a:effectLst/>
                        <a:latin typeface="Arial"/>
                      </a:endParaRP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222222"/>
                          </a:solidFill>
                          <a:effectLst/>
                          <a:latin typeface="Arial"/>
                        </a:rPr>
                        <a:t>Versatile software suite (designed mostly for 16S </a:t>
                      </a:r>
                      <a:r>
                        <a:rPr lang="en-US" sz="1400" b="1" i="0" u="none" strike="noStrike" dirty="0" err="1">
                          <a:solidFill>
                            <a:srgbClr val="222222"/>
                          </a:solidFill>
                          <a:effectLst/>
                          <a:latin typeface="Arial"/>
                        </a:rPr>
                        <a:t>rRNA</a:t>
                      </a:r>
                      <a:r>
                        <a:rPr lang="en-US" sz="1400" b="1" i="0" u="none" strike="noStrike" dirty="0">
                          <a:solidFill>
                            <a:srgbClr val="222222"/>
                          </a:solidFill>
                          <a:effectLst/>
                          <a:latin typeface="Arial"/>
                        </a:rPr>
                        <a:t>)</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AMPtk</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222222"/>
                          </a:solidFill>
                          <a:effectLst/>
                          <a:latin typeface="Arial"/>
                        </a:rPr>
                        <a:t>Full pipeline for amplicon data</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OBITools</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222222"/>
                          </a:solidFill>
                          <a:effectLst/>
                          <a:latin typeface="Arial"/>
                        </a:rPr>
                        <a:t>Versatile software package</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PipeCraft</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222222"/>
                          </a:solidFill>
                          <a:effectLst/>
                          <a:latin typeface="Arial"/>
                        </a:rPr>
                        <a:t>Full pipeline for </a:t>
                      </a:r>
                      <a:r>
                        <a:rPr lang="en-US" sz="1400" b="0" i="0" u="none" strike="noStrike" dirty="0" err="1">
                          <a:solidFill>
                            <a:srgbClr val="222222"/>
                          </a:solidFill>
                          <a:effectLst/>
                          <a:latin typeface="Arial"/>
                        </a:rPr>
                        <a:t>amplicon</a:t>
                      </a:r>
                      <a:r>
                        <a:rPr lang="en-US" sz="1400" b="0" i="0" u="none" strike="noStrike" dirty="0">
                          <a:solidFill>
                            <a:srgbClr val="222222"/>
                          </a:solidFill>
                          <a:effectLst/>
                          <a:latin typeface="Arial"/>
                        </a:rPr>
                        <a:t> data (with graphical user interface)</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PIPITS</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222222"/>
                          </a:solidFill>
                          <a:effectLst/>
                          <a:latin typeface="Arial"/>
                        </a:rPr>
                        <a:t>Full pipeline for fungal ITS amplicon data (only for Illumina data)</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1" i="0" u="none" strike="noStrike" dirty="0">
                          <a:solidFill>
                            <a:srgbClr val="222222"/>
                          </a:solidFill>
                          <a:effectLst/>
                          <a:latin typeface="Arial"/>
                        </a:rPr>
                        <a:t>QIIME</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a:solidFill>
                            <a:srgbClr val="222222"/>
                          </a:solidFill>
                          <a:effectLst/>
                          <a:latin typeface="Arial"/>
                        </a:rPr>
                        <a:t>Full pipeline for </a:t>
                      </a:r>
                      <a:r>
                        <a:rPr lang="en-US" sz="1400" b="1" i="0" u="none" strike="noStrike" dirty="0" err="1">
                          <a:solidFill>
                            <a:srgbClr val="222222"/>
                          </a:solidFill>
                          <a:effectLst/>
                          <a:latin typeface="Arial"/>
                        </a:rPr>
                        <a:t>amplicon</a:t>
                      </a:r>
                      <a:r>
                        <a:rPr lang="en-US" sz="1400" b="1" i="0" u="none" strike="noStrike" dirty="0">
                          <a:solidFill>
                            <a:srgbClr val="222222"/>
                          </a:solidFill>
                          <a:effectLst/>
                          <a:latin typeface="Arial"/>
                        </a:rPr>
                        <a:t> data (designed mostly for 16S </a:t>
                      </a:r>
                      <a:r>
                        <a:rPr lang="en-US" sz="1400" b="1" i="0" u="none" strike="noStrike" dirty="0" err="1">
                          <a:solidFill>
                            <a:srgbClr val="222222"/>
                          </a:solidFill>
                          <a:effectLst/>
                          <a:latin typeface="Arial"/>
                        </a:rPr>
                        <a:t>rRNA</a:t>
                      </a:r>
                      <a:r>
                        <a:rPr lang="en-US" sz="1400" b="1" i="0" u="none" strike="noStrike" dirty="0">
                          <a:solidFill>
                            <a:srgbClr val="222222"/>
                          </a:solidFill>
                          <a:effectLst/>
                          <a:latin typeface="Arial"/>
                        </a:rPr>
                        <a:t>)</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SEED2</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222222"/>
                          </a:solidFill>
                          <a:effectLst/>
                          <a:latin typeface="Arial"/>
                        </a:rPr>
                        <a:t>Full pipeline for </a:t>
                      </a:r>
                      <a:r>
                        <a:rPr lang="en-US" sz="1400" b="0" i="0" u="none" strike="noStrike" dirty="0" err="1">
                          <a:solidFill>
                            <a:srgbClr val="222222"/>
                          </a:solidFill>
                          <a:effectLst/>
                          <a:latin typeface="Arial"/>
                        </a:rPr>
                        <a:t>amplicon</a:t>
                      </a:r>
                      <a:r>
                        <a:rPr lang="en-US" sz="1400" b="0" i="0" u="none" strike="noStrike" dirty="0">
                          <a:solidFill>
                            <a:srgbClr val="222222"/>
                          </a:solidFill>
                          <a:effectLst/>
                          <a:latin typeface="Arial"/>
                        </a:rPr>
                        <a:t> data (with graphical user interface; on Windows)</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Microbiology.se</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222222"/>
                          </a:solidFill>
                          <a:effectLst/>
                          <a:latin typeface="Arial"/>
                        </a:rPr>
                        <a:t>Tools, including </a:t>
                      </a:r>
                      <a:r>
                        <a:rPr lang="en-US" sz="1400" b="0" i="0" u="none" strike="noStrike" dirty="0" err="1">
                          <a:solidFill>
                            <a:srgbClr val="222222"/>
                          </a:solidFill>
                          <a:effectLst/>
                          <a:latin typeface="Arial"/>
                        </a:rPr>
                        <a:t>ITSx</a:t>
                      </a:r>
                      <a:r>
                        <a:rPr lang="en-US" sz="1400" b="0" i="0" u="none" strike="noStrike" dirty="0">
                          <a:solidFill>
                            <a:srgbClr val="222222"/>
                          </a:solidFill>
                          <a:effectLst/>
                          <a:latin typeface="Arial"/>
                        </a:rPr>
                        <a:t> and Metaxa2, for processing ITS, SSU and LSU data</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USEARCH</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222222"/>
                          </a:solidFill>
                          <a:effectLst/>
                          <a:latin typeface="Arial"/>
                        </a:rPr>
                        <a:t>Versatile software package</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29050">
                <a:tc>
                  <a:txBody>
                    <a:bodyPr/>
                    <a:lstStyle/>
                    <a:p>
                      <a:pPr algn="l" fontAlgn="b"/>
                      <a:r>
                        <a:rPr lang="en-US" sz="1400" b="0" i="0" u="none" strike="noStrike">
                          <a:solidFill>
                            <a:srgbClr val="222222"/>
                          </a:solidFill>
                          <a:effectLst/>
                          <a:latin typeface="Arial"/>
                        </a:rPr>
                        <a:t>VSEARCH</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222222"/>
                          </a:solidFill>
                          <a:effectLst/>
                          <a:latin typeface="Arial"/>
                        </a:rPr>
                        <a:t>Versatile software package</a:t>
                      </a:r>
                    </a:p>
                  </a:txBody>
                  <a:tcPr marR="10135" marT="1013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15563342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1143000"/>
          </a:xfrm>
        </p:spPr>
        <p:txBody>
          <a:bodyPr/>
          <a:lstStyle/>
          <a:p>
            <a:r>
              <a:rPr lang="en-US" dirty="0" smtClean="0"/>
              <a:t>Whole-</a:t>
            </a:r>
            <a:r>
              <a:rPr lang="en-US" dirty="0" err="1" smtClean="0"/>
              <a:t>metagenome</a:t>
            </a:r>
            <a:r>
              <a:rPr lang="en-US" dirty="0" smtClean="0"/>
              <a:t> analysis</a:t>
            </a:r>
            <a:endParaRPr lang="en-US" dirty="0"/>
          </a:p>
        </p:txBody>
      </p:sp>
      <p:sp>
        <p:nvSpPr>
          <p:cNvPr id="5" name="Content Placeholder 4"/>
          <p:cNvSpPr>
            <a:spLocks noGrp="1"/>
          </p:cNvSpPr>
          <p:nvPr>
            <p:ph idx="1"/>
          </p:nvPr>
        </p:nvSpPr>
        <p:spPr>
          <a:xfrm>
            <a:off x="457200" y="1773239"/>
            <a:ext cx="8229600" cy="3027362"/>
          </a:xfrm>
        </p:spPr>
        <p:txBody>
          <a:bodyPr/>
          <a:lstStyle/>
          <a:p>
            <a:pPr>
              <a:lnSpc>
                <a:spcPct val="120000"/>
              </a:lnSpc>
            </a:pPr>
            <a:r>
              <a:rPr lang="en-US" dirty="0" smtClean="0"/>
              <a:t>Sequencing of "all" DNA, including viral </a:t>
            </a:r>
            <a:r>
              <a:rPr lang="en-US" dirty="0"/>
              <a:t>and eukaryotic DNA</a:t>
            </a:r>
            <a:r>
              <a:rPr lang="en-US" dirty="0" smtClean="0"/>
              <a:t>.</a:t>
            </a:r>
          </a:p>
          <a:p>
            <a:pPr>
              <a:lnSpc>
                <a:spcPct val="120000"/>
              </a:lnSpc>
            </a:pPr>
            <a:r>
              <a:rPr lang="en-US" dirty="0" smtClean="0"/>
              <a:t>High taxonomic resolution: </a:t>
            </a:r>
            <a:r>
              <a:rPr lang="en-US" dirty="0"/>
              <a:t>to species or strain </a:t>
            </a:r>
            <a:r>
              <a:rPr lang="en-US" dirty="0" smtClean="0"/>
              <a:t>levels</a:t>
            </a:r>
          </a:p>
          <a:p>
            <a:pPr>
              <a:lnSpc>
                <a:spcPct val="120000"/>
              </a:lnSpc>
            </a:pPr>
            <a:r>
              <a:rPr lang="en-US" dirty="0"/>
              <a:t>A</a:t>
            </a:r>
            <a:r>
              <a:rPr lang="en-US" dirty="0" smtClean="0"/>
              <a:t>ssembly </a:t>
            </a:r>
            <a:r>
              <a:rPr lang="en-US" dirty="0"/>
              <a:t>of whole microbial </a:t>
            </a:r>
            <a:r>
              <a:rPr lang="en-US" dirty="0" smtClean="0"/>
              <a:t>genomes</a:t>
            </a:r>
            <a:endParaRPr lang="en-US" dirty="0"/>
          </a:p>
          <a:p>
            <a:pPr>
              <a:lnSpc>
                <a:spcPct val="120000"/>
              </a:lnSpc>
            </a:pPr>
            <a:r>
              <a:rPr lang="en-US" dirty="0" smtClean="0"/>
              <a:t>Relatively expensive</a:t>
            </a:r>
            <a:endParaRPr lang="en-US" dirty="0"/>
          </a:p>
        </p:txBody>
      </p:sp>
    </p:spTree>
    <p:extLst>
      <p:ext uri="{BB962C8B-B14F-4D97-AF65-F5344CB8AC3E}">
        <p14:creationId xmlns:p14="http://schemas.microsoft.com/office/powerpoint/2010/main" val="330802992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88900"/>
            <a:ext cx="9144000" cy="6635819"/>
          </a:xfrm>
          <a:prstGeom prst="rect">
            <a:avLst/>
          </a:prstGeom>
        </p:spPr>
      </p:pic>
      <p:sp>
        <p:nvSpPr>
          <p:cNvPr id="3" name="TextBox 2"/>
          <p:cNvSpPr txBox="1"/>
          <p:nvPr/>
        </p:nvSpPr>
        <p:spPr>
          <a:xfrm>
            <a:off x="4632024" y="4432300"/>
            <a:ext cx="1897274" cy="523220"/>
          </a:xfrm>
          <a:prstGeom prst="rect">
            <a:avLst/>
          </a:prstGeom>
          <a:noFill/>
        </p:spPr>
        <p:txBody>
          <a:bodyPr wrap="none" rtlCol="0">
            <a:spAutoFit/>
          </a:bodyPr>
          <a:lstStyle/>
          <a:p>
            <a:r>
              <a:rPr lang="en-US" sz="2800" dirty="0" smtClean="0">
                <a:solidFill>
                  <a:srgbClr val="FF0000"/>
                </a:solidFill>
              </a:rPr>
              <a:t>Read-based</a:t>
            </a:r>
            <a:endParaRPr lang="en-US" sz="2800" dirty="0">
              <a:solidFill>
                <a:srgbClr val="FF0000"/>
              </a:solidFill>
            </a:endParaRPr>
          </a:p>
        </p:txBody>
      </p:sp>
      <p:sp>
        <p:nvSpPr>
          <p:cNvPr id="6" name="TextBox 5"/>
          <p:cNvSpPr txBox="1"/>
          <p:nvPr/>
        </p:nvSpPr>
        <p:spPr>
          <a:xfrm>
            <a:off x="4305300" y="1828800"/>
            <a:ext cx="2550723" cy="523220"/>
          </a:xfrm>
          <a:prstGeom prst="rect">
            <a:avLst/>
          </a:prstGeom>
          <a:noFill/>
        </p:spPr>
        <p:txBody>
          <a:bodyPr wrap="none" rtlCol="0">
            <a:spAutoFit/>
          </a:bodyPr>
          <a:lstStyle/>
          <a:p>
            <a:r>
              <a:rPr lang="en-US" sz="2800" dirty="0" smtClean="0">
                <a:solidFill>
                  <a:srgbClr val="FF0000"/>
                </a:solidFill>
              </a:rPr>
              <a:t>Assembly-based</a:t>
            </a:r>
            <a:endParaRPr lang="en-US" sz="2800" dirty="0">
              <a:solidFill>
                <a:srgbClr val="FF0000"/>
              </a:solidFill>
            </a:endParaRPr>
          </a:p>
        </p:txBody>
      </p:sp>
    </p:spTree>
    <p:extLst>
      <p:ext uri="{BB962C8B-B14F-4D97-AF65-F5344CB8AC3E}">
        <p14:creationId xmlns:p14="http://schemas.microsoft.com/office/powerpoint/2010/main" val="1756192219"/>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81062"/>
          </a:xfrm>
        </p:spPr>
        <p:txBody>
          <a:bodyPr/>
          <a:lstStyle/>
          <a:p>
            <a:r>
              <a:rPr lang="en-US" dirty="0" smtClean="0"/>
              <a:t>Read-based analysis (Megan)</a:t>
            </a:r>
            <a:endParaRPr lang="en-US" dirty="0"/>
          </a:p>
        </p:txBody>
      </p:sp>
      <p:pic>
        <p:nvPicPr>
          <p:cNvPr id="4" name="Picture 3"/>
          <p:cNvPicPr>
            <a:picLocks noChangeAspect="1"/>
          </p:cNvPicPr>
          <p:nvPr/>
        </p:nvPicPr>
        <p:blipFill>
          <a:blip r:embed="rId2"/>
          <a:stretch>
            <a:fillRect/>
          </a:stretch>
        </p:blipFill>
        <p:spPr>
          <a:xfrm>
            <a:off x="101600" y="1417638"/>
            <a:ext cx="8931074" cy="3835400"/>
          </a:xfrm>
          <a:prstGeom prst="rect">
            <a:avLst/>
          </a:prstGeom>
        </p:spPr>
      </p:pic>
      <p:sp>
        <p:nvSpPr>
          <p:cNvPr id="5" name="TextBox 4"/>
          <p:cNvSpPr txBox="1"/>
          <p:nvPr/>
        </p:nvSpPr>
        <p:spPr>
          <a:xfrm>
            <a:off x="330201" y="5341938"/>
            <a:ext cx="8585200" cy="1384995"/>
          </a:xfrm>
          <a:prstGeom prst="rect">
            <a:avLst/>
          </a:prstGeom>
          <a:noFill/>
        </p:spPr>
        <p:txBody>
          <a:bodyPr wrap="square" rtlCol="0">
            <a:spAutoFit/>
          </a:bodyPr>
          <a:lstStyle/>
          <a:p>
            <a:r>
              <a:rPr lang="en-US" sz="2800" dirty="0" smtClean="0"/>
              <a:t>DNA </a:t>
            </a:r>
            <a:r>
              <a:rPr lang="en-US" sz="2800" dirty="0"/>
              <a:t>sequences </a:t>
            </a:r>
            <a:r>
              <a:rPr lang="en-US" sz="2800" dirty="0" smtClean="0"/>
              <a:t>were aligned against </a:t>
            </a:r>
            <a:r>
              <a:rPr lang="en-US" sz="2800" dirty="0"/>
              <a:t>databases of known sequences </a:t>
            </a:r>
            <a:r>
              <a:rPr lang="en-US" sz="2800" dirty="0" smtClean="0"/>
              <a:t>(e.g., BLAST). MEGAN then assigns taxonomy and summaries the </a:t>
            </a:r>
            <a:r>
              <a:rPr lang="en-US" sz="2800" dirty="0"/>
              <a:t>results. </a:t>
            </a:r>
          </a:p>
        </p:txBody>
      </p:sp>
      <p:sp>
        <p:nvSpPr>
          <p:cNvPr id="6" name="Rectangle 5"/>
          <p:cNvSpPr/>
          <p:nvPr/>
        </p:nvSpPr>
        <p:spPr>
          <a:xfrm>
            <a:off x="330201" y="4159934"/>
            <a:ext cx="2122471" cy="276999"/>
          </a:xfrm>
          <a:prstGeom prst="rect">
            <a:avLst/>
          </a:prstGeom>
        </p:spPr>
        <p:txBody>
          <a:bodyPr wrap="none">
            <a:spAutoFit/>
          </a:bodyPr>
          <a:lstStyle/>
          <a:p>
            <a:r>
              <a:rPr lang="it-IT" sz="1200" dirty="0" err="1"/>
              <a:t>Genome</a:t>
            </a:r>
            <a:r>
              <a:rPr lang="it-IT" sz="1200" dirty="0"/>
              <a:t> Res, 17:377-86 (2007)</a:t>
            </a:r>
            <a:endParaRPr lang="en-US" sz="1200" dirty="0"/>
          </a:p>
        </p:txBody>
      </p:sp>
    </p:spTree>
    <p:extLst>
      <p:ext uri="{BB962C8B-B14F-4D97-AF65-F5344CB8AC3E}">
        <p14:creationId xmlns:p14="http://schemas.microsoft.com/office/powerpoint/2010/main" val="108940987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en-US" dirty="0" smtClean="0"/>
              <a:t>LCA: lowest common ancestor</a:t>
            </a:r>
            <a:endParaRPr lang="en-US" dirty="0"/>
          </a:p>
        </p:txBody>
      </p:sp>
      <p:pic>
        <p:nvPicPr>
          <p:cNvPr id="4" name="Picture 3"/>
          <p:cNvPicPr>
            <a:picLocks noChangeAspect="1"/>
          </p:cNvPicPr>
          <p:nvPr/>
        </p:nvPicPr>
        <p:blipFill>
          <a:blip r:embed="rId3"/>
          <a:stretch>
            <a:fillRect/>
          </a:stretch>
        </p:blipFill>
        <p:spPr>
          <a:xfrm>
            <a:off x="12700" y="1422400"/>
            <a:ext cx="9144000" cy="3967480"/>
          </a:xfrm>
          <a:prstGeom prst="rect">
            <a:avLst/>
          </a:prstGeom>
        </p:spPr>
      </p:pic>
      <p:sp>
        <p:nvSpPr>
          <p:cNvPr id="5" name="TextBox 4"/>
          <p:cNvSpPr txBox="1"/>
          <p:nvPr/>
        </p:nvSpPr>
        <p:spPr>
          <a:xfrm>
            <a:off x="419100" y="5549900"/>
            <a:ext cx="8521700" cy="954107"/>
          </a:xfrm>
          <a:prstGeom prst="rect">
            <a:avLst/>
          </a:prstGeom>
          <a:noFill/>
        </p:spPr>
        <p:txBody>
          <a:bodyPr wrap="square" rtlCol="0">
            <a:spAutoFit/>
          </a:bodyPr>
          <a:lstStyle/>
          <a:p>
            <a:r>
              <a:rPr lang="en-US" sz="2800" dirty="0"/>
              <a:t>A simple </a:t>
            </a:r>
            <a:r>
              <a:rPr lang="en-US" sz="2800" dirty="0" smtClean="0"/>
              <a:t>LCA algorithm </a:t>
            </a:r>
            <a:r>
              <a:rPr lang="en-US" sz="2800" dirty="0"/>
              <a:t>assigns reads to </a:t>
            </a:r>
            <a:r>
              <a:rPr lang="en-US" sz="2800" dirty="0" smtClean="0"/>
              <a:t>taxa</a:t>
            </a:r>
          </a:p>
          <a:p>
            <a:r>
              <a:rPr lang="en-US" sz="2800" dirty="0" smtClean="0"/>
              <a:t>(e.g., the read </a:t>
            </a:r>
            <a:r>
              <a:rPr lang="en-US" sz="2800" dirty="0"/>
              <a:t>was assigned to </a:t>
            </a:r>
            <a:r>
              <a:rPr lang="en-US" sz="2800" i="1" dirty="0" err="1" smtClean="0"/>
              <a:t>Campylobacterales</a:t>
            </a:r>
            <a:r>
              <a:rPr lang="en-US" sz="2800" dirty="0" smtClean="0"/>
              <a:t>)</a:t>
            </a:r>
            <a:endParaRPr lang="en-US" sz="2800" dirty="0"/>
          </a:p>
        </p:txBody>
      </p:sp>
      <p:sp>
        <p:nvSpPr>
          <p:cNvPr id="7" name="TextBox 6"/>
          <p:cNvSpPr txBox="1"/>
          <p:nvPr/>
        </p:nvSpPr>
        <p:spPr>
          <a:xfrm>
            <a:off x="38100" y="3175000"/>
            <a:ext cx="575323" cy="646331"/>
          </a:xfrm>
          <a:prstGeom prst="rect">
            <a:avLst/>
          </a:prstGeom>
          <a:noFill/>
        </p:spPr>
        <p:txBody>
          <a:bodyPr wrap="none" rtlCol="0">
            <a:spAutoFit/>
          </a:bodyPr>
          <a:lstStyle/>
          <a:p>
            <a:r>
              <a:rPr lang="en-US" sz="3600" dirty="0" smtClean="0">
                <a:solidFill>
                  <a:srgbClr val="008000"/>
                </a:solidFill>
                <a:latin typeface="Zapf Dingbats"/>
                <a:ea typeface="Zapf Dingbats"/>
                <a:cs typeface="Zapf Dingbats"/>
                <a:sym typeface="Zapf Dingbats"/>
              </a:rPr>
              <a:t>✔</a:t>
            </a:r>
            <a:endParaRPr lang="en-US" sz="3600" dirty="0">
              <a:solidFill>
                <a:srgbClr val="008000"/>
              </a:solidFill>
            </a:endParaRPr>
          </a:p>
        </p:txBody>
      </p:sp>
    </p:spTree>
    <p:extLst>
      <p:ext uri="{BB962C8B-B14F-4D97-AF65-F5344CB8AC3E}">
        <p14:creationId xmlns:p14="http://schemas.microsoft.com/office/powerpoint/2010/main" val="425994994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3200" y="274638"/>
            <a:ext cx="8775700" cy="754062"/>
          </a:xfrm>
        </p:spPr>
        <p:txBody>
          <a:bodyPr/>
          <a:lstStyle/>
          <a:p>
            <a:r>
              <a:rPr lang="en-US" dirty="0"/>
              <a:t>Read-based analysis (</a:t>
            </a:r>
            <a:r>
              <a:rPr lang="en-US" dirty="0" smtClean="0"/>
              <a:t>Kraken: k-</a:t>
            </a:r>
            <a:r>
              <a:rPr lang="en-US" dirty="0" err="1" smtClean="0"/>
              <a:t>mer</a:t>
            </a:r>
            <a:r>
              <a:rPr lang="en-US" dirty="0" smtClean="0"/>
              <a:t> analysis)</a:t>
            </a:r>
            <a:endParaRPr lang="en-US" dirty="0"/>
          </a:p>
        </p:txBody>
      </p:sp>
      <p:pic>
        <p:nvPicPr>
          <p:cNvPr id="3" name="Picture 2" descr="Screenshot 2019-04-15 12.37.0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17601"/>
            <a:ext cx="7272015" cy="4584700"/>
          </a:xfrm>
          <a:prstGeom prst="rect">
            <a:avLst/>
          </a:prstGeom>
        </p:spPr>
      </p:pic>
      <p:sp>
        <p:nvSpPr>
          <p:cNvPr id="6" name="TextBox 5"/>
          <p:cNvSpPr txBox="1"/>
          <p:nvPr/>
        </p:nvSpPr>
        <p:spPr>
          <a:xfrm>
            <a:off x="6815552" y="5335708"/>
            <a:ext cx="2163348" cy="276999"/>
          </a:xfrm>
          <a:prstGeom prst="rect">
            <a:avLst/>
          </a:prstGeom>
          <a:noFill/>
        </p:spPr>
        <p:txBody>
          <a:bodyPr wrap="none" rtlCol="0">
            <a:spAutoFit/>
          </a:bodyPr>
          <a:lstStyle/>
          <a:p>
            <a:r>
              <a:rPr lang="en-US" sz="1200" dirty="0"/>
              <a:t>Genome Biology, 15:R46 (2014)</a:t>
            </a:r>
          </a:p>
        </p:txBody>
      </p:sp>
      <p:sp>
        <p:nvSpPr>
          <p:cNvPr id="7" name="TextBox 6"/>
          <p:cNvSpPr txBox="1"/>
          <p:nvPr/>
        </p:nvSpPr>
        <p:spPr>
          <a:xfrm>
            <a:off x="241300" y="5822772"/>
            <a:ext cx="8636000" cy="830997"/>
          </a:xfrm>
          <a:prstGeom prst="rect">
            <a:avLst/>
          </a:prstGeom>
          <a:noFill/>
        </p:spPr>
        <p:txBody>
          <a:bodyPr wrap="square" rtlCol="0">
            <a:spAutoFit/>
          </a:bodyPr>
          <a:lstStyle/>
          <a:p>
            <a:r>
              <a:rPr lang="en-US" sz="2400" dirty="0" smtClean="0"/>
              <a:t>Kraken has </a:t>
            </a:r>
            <a:r>
              <a:rPr lang="en-US" sz="2400" dirty="0"/>
              <a:t>a </a:t>
            </a:r>
            <a:r>
              <a:rPr lang="en-US" sz="2400" b="1" i="1" dirty="0"/>
              <a:t>database</a:t>
            </a:r>
            <a:r>
              <a:rPr lang="en-US" sz="2400" dirty="0"/>
              <a:t> that contains records consisting of a k-</a:t>
            </a:r>
            <a:r>
              <a:rPr lang="en-US" sz="2400" dirty="0" err="1"/>
              <a:t>mer</a:t>
            </a:r>
            <a:r>
              <a:rPr lang="en-US" sz="2400" dirty="0"/>
              <a:t> and the LCA of all organisms whose genomes contain that k-mer.</a:t>
            </a:r>
          </a:p>
        </p:txBody>
      </p:sp>
      <p:sp>
        <p:nvSpPr>
          <p:cNvPr id="9" name="TextBox 8"/>
          <p:cNvSpPr txBox="1"/>
          <p:nvPr/>
        </p:nvSpPr>
        <p:spPr>
          <a:xfrm>
            <a:off x="6294277" y="1309809"/>
            <a:ext cx="2684623" cy="830997"/>
          </a:xfrm>
          <a:prstGeom prst="rect">
            <a:avLst/>
          </a:prstGeom>
          <a:noFill/>
        </p:spPr>
        <p:txBody>
          <a:bodyPr wrap="square" rtlCol="0">
            <a:spAutoFit/>
          </a:bodyPr>
          <a:lstStyle/>
          <a:p>
            <a:r>
              <a:rPr lang="en-US" sz="2400" dirty="0" smtClean="0"/>
              <a:t>simple</a:t>
            </a:r>
          </a:p>
          <a:p>
            <a:r>
              <a:rPr lang="en-US" sz="2400" dirty="0" smtClean="0"/>
              <a:t>fast (exact match)</a:t>
            </a:r>
          </a:p>
        </p:txBody>
      </p:sp>
    </p:spTree>
    <p:extLst>
      <p:ext uri="{BB962C8B-B14F-4D97-AF65-F5344CB8AC3E}">
        <p14:creationId xmlns:p14="http://schemas.microsoft.com/office/powerpoint/2010/main" val="421756473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1358900" y="1600201"/>
            <a:ext cx="6502400" cy="2844799"/>
          </a:xfrm>
        </p:spPr>
        <p:txBody>
          <a:bodyPr/>
          <a:lstStyle/>
          <a:p>
            <a:pPr>
              <a:lnSpc>
                <a:spcPct val="120000"/>
              </a:lnSpc>
            </a:pPr>
            <a:r>
              <a:rPr lang="en-US" dirty="0" smtClean="0"/>
              <a:t>Introduction of </a:t>
            </a:r>
            <a:r>
              <a:rPr lang="en-US" dirty="0" err="1" smtClean="0"/>
              <a:t>metagenomics</a:t>
            </a:r>
            <a:endParaRPr lang="en-US" dirty="0" smtClean="0"/>
          </a:p>
          <a:p>
            <a:pPr>
              <a:lnSpc>
                <a:spcPct val="120000"/>
              </a:lnSpc>
            </a:pPr>
            <a:r>
              <a:rPr lang="en-US" dirty="0" smtClean="0"/>
              <a:t>Marker gene analysis (</a:t>
            </a:r>
            <a:r>
              <a:rPr lang="en-US" dirty="0" err="1" smtClean="0"/>
              <a:t>rRNA</a:t>
            </a:r>
            <a:r>
              <a:rPr lang="en-US" dirty="0" smtClean="0"/>
              <a:t>)</a:t>
            </a:r>
          </a:p>
          <a:p>
            <a:pPr>
              <a:lnSpc>
                <a:spcPct val="120000"/>
              </a:lnSpc>
            </a:pPr>
            <a:r>
              <a:rPr lang="en-US" dirty="0"/>
              <a:t>W</a:t>
            </a:r>
            <a:r>
              <a:rPr lang="en-US" dirty="0" smtClean="0"/>
              <a:t>hole genome analysis</a:t>
            </a:r>
          </a:p>
          <a:p>
            <a:pPr>
              <a:lnSpc>
                <a:spcPct val="120000"/>
              </a:lnSpc>
            </a:pPr>
            <a:r>
              <a:rPr lang="en-US" dirty="0" err="1" smtClean="0"/>
              <a:t>Metatranscriptome</a:t>
            </a:r>
            <a:r>
              <a:rPr lang="en-US" dirty="0" smtClean="0"/>
              <a:t> analysis</a:t>
            </a:r>
          </a:p>
        </p:txBody>
      </p:sp>
    </p:spTree>
    <p:extLst>
      <p:ext uri="{BB962C8B-B14F-4D97-AF65-F5344CB8AC3E}">
        <p14:creationId xmlns:p14="http://schemas.microsoft.com/office/powerpoint/2010/main" val="422608140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4062"/>
          </a:xfrm>
        </p:spPr>
        <p:txBody>
          <a:bodyPr/>
          <a:lstStyle/>
          <a:p>
            <a:r>
              <a:rPr lang="en-US" dirty="0" smtClean="0"/>
              <a:t>Assembly-based analysis</a:t>
            </a:r>
            <a:endParaRPr lang="en-US" dirty="0"/>
          </a:p>
        </p:txBody>
      </p:sp>
      <p:sp>
        <p:nvSpPr>
          <p:cNvPr id="5" name="TextBox 4"/>
          <p:cNvSpPr txBox="1"/>
          <p:nvPr/>
        </p:nvSpPr>
        <p:spPr>
          <a:xfrm>
            <a:off x="266701" y="1358900"/>
            <a:ext cx="8534400" cy="4401205"/>
          </a:xfrm>
          <a:prstGeom prst="rect">
            <a:avLst/>
          </a:prstGeom>
          <a:noFill/>
        </p:spPr>
        <p:txBody>
          <a:bodyPr wrap="square" rtlCol="0">
            <a:spAutoFit/>
          </a:bodyPr>
          <a:lstStyle/>
          <a:p>
            <a:r>
              <a:rPr lang="en-US" sz="2800" dirty="0" err="1"/>
              <a:t>Metagenome</a:t>
            </a:r>
            <a:r>
              <a:rPr lang="en-US" sz="2800" dirty="0"/>
              <a:t> </a:t>
            </a:r>
            <a:r>
              <a:rPr lang="en-US" sz="2800" i="1" dirty="0"/>
              <a:t>de novo </a:t>
            </a:r>
            <a:r>
              <a:rPr lang="en-US" sz="2800" dirty="0"/>
              <a:t>assembly is conceptually similar to whole-genome </a:t>
            </a:r>
            <a:r>
              <a:rPr lang="en-US" sz="2800" dirty="0" smtClean="0"/>
              <a:t>assembly</a:t>
            </a:r>
            <a:r>
              <a:rPr lang="en-US" sz="2800" dirty="0"/>
              <a:t> </a:t>
            </a:r>
            <a:r>
              <a:rPr lang="en-US" sz="2800" dirty="0" smtClean="0"/>
              <a:t>(de </a:t>
            </a:r>
            <a:r>
              <a:rPr lang="en-US" sz="2800" dirty="0" err="1"/>
              <a:t>Bruijn</a:t>
            </a:r>
            <a:r>
              <a:rPr lang="en-US" sz="2800" dirty="0"/>
              <a:t> </a:t>
            </a:r>
            <a:r>
              <a:rPr lang="en-US" sz="2800" dirty="0" smtClean="0"/>
              <a:t>graph).</a:t>
            </a:r>
            <a:endParaRPr lang="en-US" sz="2800" dirty="0"/>
          </a:p>
          <a:p>
            <a:endParaRPr lang="en-US" sz="2800" dirty="0"/>
          </a:p>
          <a:p>
            <a:r>
              <a:rPr lang="en-US" sz="2800" dirty="0"/>
              <a:t>Challenges:</a:t>
            </a:r>
          </a:p>
          <a:p>
            <a:r>
              <a:rPr lang="en-US" sz="2800" dirty="0"/>
              <a:t>1. </a:t>
            </a:r>
            <a:r>
              <a:rPr lang="en-US" sz="2800" dirty="0" smtClean="0"/>
              <a:t>Typically a number of species</a:t>
            </a:r>
          </a:p>
          <a:p>
            <a:r>
              <a:rPr lang="en-US" sz="2800" dirty="0" smtClean="0"/>
              <a:t>2. Uneven sequencing </a:t>
            </a:r>
            <a:r>
              <a:rPr lang="en-US" sz="2800" dirty="0"/>
              <a:t>coverage of each </a:t>
            </a:r>
            <a:r>
              <a:rPr lang="en-US" sz="2800" dirty="0" smtClean="0"/>
              <a:t>genome</a:t>
            </a:r>
            <a:endParaRPr lang="en-US" sz="2800" dirty="0"/>
          </a:p>
          <a:p>
            <a:r>
              <a:rPr lang="en-US" sz="2800" dirty="0" smtClean="0"/>
              <a:t>3. </a:t>
            </a:r>
            <a:r>
              <a:rPr lang="en-US" sz="2800" dirty="0"/>
              <a:t>Multiple strains from a </a:t>
            </a:r>
            <a:r>
              <a:rPr lang="en-US" sz="2800" dirty="0" smtClean="0"/>
              <a:t>species</a:t>
            </a:r>
          </a:p>
          <a:p>
            <a:endParaRPr lang="en-US" sz="2800" dirty="0"/>
          </a:p>
          <a:p>
            <a:r>
              <a:rPr lang="en-US" sz="2800" dirty="0" smtClean="0"/>
              <a:t>Resulting in fragmented assemblies (e.g., million </a:t>
            </a:r>
            <a:r>
              <a:rPr lang="en-US" sz="2800" dirty="0"/>
              <a:t>of </a:t>
            </a:r>
            <a:r>
              <a:rPr lang="en-US" sz="2800" dirty="0" err="1" smtClean="0"/>
              <a:t>contigs</a:t>
            </a:r>
            <a:r>
              <a:rPr lang="en-US" sz="2800" dirty="0" smtClean="0"/>
              <a:t>)</a:t>
            </a:r>
            <a:endParaRPr lang="en-US" sz="2800" dirty="0"/>
          </a:p>
        </p:txBody>
      </p:sp>
      <p:sp>
        <p:nvSpPr>
          <p:cNvPr id="7" name="Rectangle 6"/>
          <p:cNvSpPr/>
          <p:nvPr/>
        </p:nvSpPr>
        <p:spPr>
          <a:xfrm>
            <a:off x="593571" y="5916136"/>
            <a:ext cx="8118629" cy="523220"/>
          </a:xfrm>
          <a:prstGeom prst="rect">
            <a:avLst/>
          </a:prstGeom>
        </p:spPr>
        <p:txBody>
          <a:bodyPr wrap="none">
            <a:spAutoFit/>
          </a:bodyPr>
          <a:lstStyle/>
          <a:p>
            <a:r>
              <a:rPr lang="en-US" sz="2800" dirty="0" err="1" smtClean="0"/>
              <a:t>metagenomic</a:t>
            </a:r>
            <a:r>
              <a:rPr lang="en-US" sz="2800" dirty="0" smtClean="0"/>
              <a:t> assemblers: MEGAHIT </a:t>
            </a:r>
            <a:r>
              <a:rPr lang="en-US" sz="2800" dirty="0"/>
              <a:t>and </a:t>
            </a:r>
            <a:r>
              <a:rPr lang="en-US" sz="2800" dirty="0" err="1" smtClean="0"/>
              <a:t>metaSPAdes</a:t>
            </a:r>
            <a:endParaRPr lang="en-US" sz="2800" dirty="0"/>
          </a:p>
        </p:txBody>
      </p:sp>
    </p:spTree>
    <p:extLst>
      <p:ext uri="{BB962C8B-B14F-4D97-AF65-F5344CB8AC3E}">
        <p14:creationId xmlns:p14="http://schemas.microsoft.com/office/powerpoint/2010/main" val="411411802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17562"/>
          </a:xfrm>
        </p:spPr>
        <p:txBody>
          <a:bodyPr>
            <a:normAutofit/>
          </a:bodyPr>
          <a:lstStyle/>
          <a:p>
            <a:r>
              <a:rPr lang="en-US" sz="3200" b="1" dirty="0" err="1" smtClean="0">
                <a:solidFill>
                  <a:schemeClr val="tx2">
                    <a:lumMod val="75000"/>
                  </a:schemeClr>
                </a:solidFill>
              </a:rPr>
              <a:t>Contig</a:t>
            </a:r>
            <a:r>
              <a:rPr lang="en-US" sz="3200" b="1" dirty="0">
                <a:solidFill>
                  <a:schemeClr val="tx2">
                    <a:lumMod val="75000"/>
                  </a:schemeClr>
                </a:solidFill>
              </a:rPr>
              <a:t> binning</a:t>
            </a:r>
            <a:r>
              <a:rPr lang="en-US" sz="3200" dirty="0"/>
              <a:t>: to group </a:t>
            </a:r>
            <a:r>
              <a:rPr lang="en-US" sz="3200" dirty="0" err="1"/>
              <a:t>contigs</a:t>
            </a:r>
            <a:r>
              <a:rPr lang="en-US" sz="3200" dirty="0"/>
              <a:t> into species</a:t>
            </a:r>
          </a:p>
        </p:txBody>
      </p:sp>
      <p:sp>
        <p:nvSpPr>
          <p:cNvPr id="3" name="Content Placeholder 2"/>
          <p:cNvSpPr>
            <a:spLocks noGrp="1"/>
          </p:cNvSpPr>
          <p:nvPr>
            <p:ph idx="1"/>
          </p:nvPr>
        </p:nvSpPr>
        <p:spPr>
          <a:xfrm>
            <a:off x="355600" y="1282712"/>
            <a:ext cx="8229600" cy="533400"/>
          </a:xfrm>
        </p:spPr>
        <p:txBody>
          <a:bodyPr/>
          <a:lstStyle/>
          <a:p>
            <a:pPr marL="0" indent="0">
              <a:buNone/>
            </a:pPr>
            <a:r>
              <a:rPr lang="en-US" dirty="0" smtClean="0"/>
              <a:t>Number of genomes and what genomes (species)</a:t>
            </a:r>
            <a:endParaRPr lang="en-US" dirty="0"/>
          </a:p>
        </p:txBody>
      </p:sp>
      <p:sp>
        <p:nvSpPr>
          <p:cNvPr id="4" name="TextBox 3"/>
          <p:cNvSpPr txBox="1"/>
          <p:nvPr/>
        </p:nvSpPr>
        <p:spPr>
          <a:xfrm>
            <a:off x="254000" y="2090740"/>
            <a:ext cx="8699500" cy="3785652"/>
          </a:xfrm>
          <a:prstGeom prst="rect">
            <a:avLst/>
          </a:prstGeom>
          <a:noFill/>
        </p:spPr>
        <p:txBody>
          <a:bodyPr wrap="square" rtlCol="0">
            <a:spAutoFit/>
          </a:bodyPr>
          <a:lstStyle/>
          <a:p>
            <a:pPr marL="285750" indent="-285750">
              <a:buFont typeface="Arial"/>
              <a:buChar char="•"/>
            </a:pPr>
            <a:r>
              <a:rPr lang="en-US" sz="2400" dirty="0"/>
              <a:t>T</a:t>
            </a:r>
            <a:r>
              <a:rPr lang="en-US" sz="2400" dirty="0" smtClean="0"/>
              <a:t>axonomic classification: </a:t>
            </a:r>
            <a:r>
              <a:rPr lang="en-US" sz="2400" dirty="0" err="1" smtClean="0"/>
              <a:t>contig</a:t>
            </a:r>
            <a:r>
              <a:rPr lang="en-US" sz="2400" dirty="0" smtClean="0"/>
              <a:t> aligned against </a:t>
            </a:r>
            <a:r>
              <a:rPr lang="en-US" sz="2400" dirty="0"/>
              <a:t>known </a:t>
            </a:r>
            <a:r>
              <a:rPr lang="en-US" sz="2400" dirty="0" smtClean="0"/>
              <a:t>genomes</a:t>
            </a:r>
            <a:endParaRPr lang="en-US" sz="2400" dirty="0"/>
          </a:p>
          <a:p>
            <a:pPr marL="285750" indent="-285750">
              <a:buFont typeface="Arial"/>
              <a:buChar char="•"/>
            </a:pPr>
            <a:endParaRPr lang="en-US" sz="2400" dirty="0" smtClean="0"/>
          </a:p>
          <a:p>
            <a:pPr marL="285750" indent="-285750">
              <a:buFont typeface="Arial"/>
              <a:buChar char="•"/>
            </a:pPr>
            <a:r>
              <a:rPr lang="en-US" sz="2400" dirty="0" smtClean="0"/>
              <a:t>Sequence </a:t>
            </a:r>
            <a:r>
              <a:rPr lang="en-US" sz="2400" dirty="0"/>
              <a:t>composition </a:t>
            </a:r>
            <a:r>
              <a:rPr lang="en-US" sz="2400" dirty="0" smtClean="0"/>
              <a:t>is used for binning </a:t>
            </a:r>
            <a:r>
              <a:rPr lang="en-US" sz="2400" dirty="0" err="1" smtClean="0"/>
              <a:t>contigs</a:t>
            </a:r>
            <a:r>
              <a:rPr lang="en-US" sz="2400" dirty="0" smtClean="0"/>
              <a:t> from unknown genomes</a:t>
            </a:r>
          </a:p>
          <a:p>
            <a:pPr marL="635000" indent="-342900">
              <a:buFont typeface="+mj-lt"/>
              <a:buAutoNum type="arabicPeriod"/>
            </a:pPr>
            <a:r>
              <a:rPr lang="en-US" sz="2400" dirty="0" smtClean="0"/>
              <a:t>Genomes have particular combinations </a:t>
            </a:r>
            <a:r>
              <a:rPr lang="en-US" sz="2400" dirty="0"/>
              <a:t>of </a:t>
            </a:r>
            <a:r>
              <a:rPr lang="en-US" sz="2400" dirty="0" smtClean="0"/>
              <a:t>bases</a:t>
            </a:r>
            <a:r>
              <a:rPr lang="en-US" sz="2400" dirty="0"/>
              <a:t> </a:t>
            </a:r>
            <a:r>
              <a:rPr lang="en-US" sz="2400" dirty="0" smtClean="0"/>
              <a:t>(tetramers)</a:t>
            </a:r>
          </a:p>
          <a:p>
            <a:pPr marL="635000" indent="-342900">
              <a:buFont typeface="+mj-lt"/>
              <a:buAutoNum type="arabicPeriod"/>
            </a:pPr>
            <a:r>
              <a:rPr lang="en-US" sz="2400" b="1" dirty="0" smtClean="0"/>
              <a:t>Sequencing coverage</a:t>
            </a:r>
            <a:r>
              <a:rPr lang="en-US" sz="2400" dirty="0" smtClean="0"/>
              <a:t>: sequences from the same genome have similar sequencing depth</a:t>
            </a:r>
          </a:p>
          <a:p>
            <a:pPr marL="285750" indent="-285750">
              <a:buFont typeface="Arial"/>
              <a:buChar char="•"/>
            </a:pPr>
            <a:endParaRPr lang="en-US" sz="2400" dirty="0"/>
          </a:p>
          <a:p>
            <a:pPr marL="285750" indent="-285750">
              <a:buFont typeface="Arial"/>
              <a:buChar char="•"/>
            </a:pPr>
            <a:r>
              <a:rPr lang="en-US" sz="2400" dirty="0" err="1" smtClean="0"/>
              <a:t>Contigs</a:t>
            </a:r>
            <a:r>
              <a:rPr lang="en-US" sz="2400" dirty="0" smtClean="0"/>
              <a:t> are reconstructed into </a:t>
            </a:r>
            <a:r>
              <a:rPr lang="en-US" sz="2400" dirty="0" err="1"/>
              <a:t>metagenomic</a:t>
            </a:r>
            <a:r>
              <a:rPr lang="en-US" sz="2400" dirty="0"/>
              <a:t> assembled genomes (MAGs</a:t>
            </a:r>
            <a:r>
              <a:rPr lang="en-US" sz="2400" dirty="0" smtClean="0"/>
              <a:t>)</a:t>
            </a:r>
            <a:endParaRPr lang="en-US" sz="2400" dirty="0"/>
          </a:p>
        </p:txBody>
      </p:sp>
    </p:spTree>
    <p:extLst>
      <p:ext uri="{BB962C8B-B14F-4D97-AF65-F5344CB8AC3E}">
        <p14:creationId xmlns:p14="http://schemas.microsoft.com/office/powerpoint/2010/main" val="225428809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3200" dirty="0" smtClean="0"/>
              <a:t>Example of bacterial whole-genome </a:t>
            </a:r>
            <a:r>
              <a:rPr lang="en-US" sz="3200" dirty="0" err="1" smtClean="0"/>
              <a:t>metagenomics</a:t>
            </a:r>
            <a:r>
              <a:rPr lang="en-US" sz="3200" dirty="0" smtClean="0"/>
              <a:t> (I)</a:t>
            </a:r>
            <a:endParaRPr lang="en-US" sz="3200" dirty="0"/>
          </a:p>
        </p:txBody>
      </p:sp>
      <p:pic>
        <p:nvPicPr>
          <p:cNvPr id="2" name="Picture 1" descr="Screenshot 2019-04-13 16.58.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778680"/>
            <a:ext cx="9144000" cy="4638374"/>
          </a:xfrm>
          <a:prstGeom prst="rect">
            <a:avLst/>
          </a:prstGeom>
        </p:spPr>
      </p:pic>
      <p:sp>
        <p:nvSpPr>
          <p:cNvPr id="6" name="TextBox 5"/>
          <p:cNvSpPr txBox="1"/>
          <p:nvPr/>
        </p:nvSpPr>
        <p:spPr>
          <a:xfrm>
            <a:off x="101598" y="6488668"/>
            <a:ext cx="2453291" cy="246221"/>
          </a:xfrm>
          <a:prstGeom prst="rect">
            <a:avLst/>
          </a:prstGeom>
          <a:noFill/>
        </p:spPr>
        <p:txBody>
          <a:bodyPr wrap="none" rtlCol="0">
            <a:spAutoFit/>
          </a:bodyPr>
          <a:lstStyle/>
          <a:p>
            <a:r>
              <a:rPr lang="nb-NO" sz="1000" dirty="0"/>
              <a:t>S </a:t>
            </a:r>
            <a:r>
              <a:rPr lang="nb-NO" sz="1000" dirty="0" err="1"/>
              <a:t>Nayfach</a:t>
            </a:r>
            <a:r>
              <a:rPr lang="nb-NO" sz="1000" dirty="0"/>
              <a:t> et al., Cell, 166:1103-1116 (2016</a:t>
            </a:r>
            <a:r>
              <a:rPr lang="nb-NO" sz="1000" dirty="0" smtClean="0"/>
              <a:t>)</a:t>
            </a:r>
            <a:endParaRPr lang="nb-NO" sz="1000" dirty="0"/>
          </a:p>
        </p:txBody>
      </p:sp>
    </p:spTree>
    <p:extLst>
      <p:ext uri="{BB962C8B-B14F-4D97-AF65-F5344CB8AC3E}">
        <p14:creationId xmlns:p14="http://schemas.microsoft.com/office/powerpoint/2010/main" val="1827911055"/>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shot 2019-04-13 16.59.0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23052"/>
            <a:ext cx="9144000" cy="4728548"/>
          </a:xfrm>
          <a:prstGeom prst="rect">
            <a:avLst/>
          </a:prstGeom>
        </p:spPr>
      </p:pic>
      <p:sp>
        <p:nvSpPr>
          <p:cNvPr id="5" name="TextBox 4"/>
          <p:cNvSpPr txBox="1"/>
          <p:nvPr/>
        </p:nvSpPr>
        <p:spPr>
          <a:xfrm>
            <a:off x="101598" y="6488668"/>
            <a:ext cx="2453291" cy="246221"/>
          </a:xfrm>
          <a:prstGeom prst="rect">
            <a:avLst/>
          </a:prstGeom>
          <a:noFill/>
        </p:spPr>
        <p:txBody>
          <a:bodyPr wrap="none" rtlCol="0">
            <a:spAutoFit/>
          </a:bodyPr>
          <a:lstStyle/>
          <a:p>
            <a:r>
              <a:rPr lang="nb-NO" sz="1000" dirty="0"/>
              <a:t>S </a:t>
            </a:r>
            <a:r>
              <a:rPr lang="nb-NO" sz="1000" dirty="0" err="1"/>
              <a:t>Nayfach</a:t>
            </a:r>
            <a:r>
              <a:rPr lang="nb-NO" sz="1000" dirty="0"/>
              <a:t> et al., Cell, 166:1103-1116 (2016</a:t>
            </a:r>
            <a:r>
              <a:rPr lang="nb-NO" sz="1000" dirty="0" smtClean="0"/>
              <a:t>)</a:t>
            </a:r>
            <a:endParaRPr lang="nb-NO" sz="1000" dirty="0"/>
          </a:p>
        </p:txBody>
      </p:sp>
      <p:sp>
        <p:nvSpPr>
          <p:cNvPr id="6" name="Title 3"/>
          <p:cNvSpPr>
            <a:spLocks noGrp="1"/>
          </p:cNvSpPr>
          <p:nvPr>
            <p:ph type="title"/>
          </p:nvPr>
        </p:nvSpPr>
        <p:spPr/>
        <p:txBody>
          <a:bodyPr>
            <a:normAutofit/>
          </a:bodyPr>
          <a:lstStyle/>
          <a:p>
            <a:r>
              <a:rPr lang="en-US" sz="3200" dirty="0" smtClean="0"/>
              <a:t>Example of bacterial whole-genome </a:t>
            </a:r>
            <a:r>
              <a:rPr lang="en-US" sz="3200" dirty="0" err="1" smtClean="0"/>
              <a:t>metagenomics</a:t>
            </a:r>
            <a:r>
              <a:rPr lang="en-US" sz="3200" dirty="0" smtClean="0"/>
              <a:t> (II)</a:t>
            </a:r>
            <a:endParaRPr lang="en-US" sz="3200" dirty="0"/>
          </a:p>
        </p:txBody>
      </p:sp>
    </p:spTree>
    <p:extLst>
      <p:ext uri="{BB962C8B-B14F-4D97-AF65-F5344CB8AC3E}">
        <p14:creationId xmlns:p14="http://schemas.microsoft.com/office/powerpoint/2010/main" val="366136488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17562"/>
          </a:xfrm>
        </p:spPr>
        <p:txBody>
          <a:bodyPr/>
          <a:lstStyle/>
          <a:p>
            <a:r>
              <a:rPr lang="en-US" dirty="0" err="1" smtClean="0"/>
              <a:t>Metatranscriptome</a:t>
            </a:r>
            <a:endParaRPr lang="en-US" dirty="0"/>
          </a:p>
        </p:txBody>
      </p:sp>
      <p:sp>
        <p:nvSpPr>
          <p:cNvPr id="5" name="Content Placeholder 4"/>
          <p:cNvSpPr>
            <a:spLocks noGrp="1"/>
          </p:cNvSpPr>
          <p:nvPr>
            <p:ph idx="1"/>
          </p:nvPr>
        </p:nvSpPr>
        <p:spPr>
          <a:xfrm>
            <a:off x="457200" y="1206501"/>
            <a:ext cx="8229600" cy="1460500"/>
          </a:xfrm>
        </p:spPr>
        <p:txBody>
          <a:bodyPr/>
          <a:lstStyle/>
          <a:p>
            <a:pPr marL="0" indent="0">
              <a:buNone/>
            </a:pPr>
            <a:r>
              <a:rPr lang="en-US" dirty="0" err="1"/>
              <a:t>Metatranscriptomics</a:t>
            </a:r>
            <a:r>
              <a:rPr lang="en-US" dirty="0"/>
              <a:t> </a:t>
            </a:r>
            <a:r>
              <a:rPr lang="en-US" dirty="0" smtClean="0"/>
              <a:t>uses </a:t>
            </a:r>
            <a:r>
              <a:rPr lang="en-US" dirty="0"/>
              <a:t>RNA sequencing to profile transcription in </a:t>
            </a:r>
            <a:r>
              <a:rPr lang="en-US" dirty="0" err="1" smtClean="0"/>
              <a:t>microbiomes</a:t>
            </a:r>
            <a:r>
              <a:rPr lang="en-US" dirty="0"/>
              <a:t>, providing information on </a:t>
            </a:r>
            <a:r>
              <a:rPr lang="en-US" dirty="0" smtClean="0"/>
              <a:t>active </a:t>
            </a:r>
            <a:r>
              <a:rPr lang="en-US" dirty="0"/>
              <a:t>functional </a:t>
            </a:r>
            <a:r>
              <a:rPr lang="en-US" dirty="0" smtClean="0"/>
              <a:t>outputs </a:t>
            </a:r>
            <a:r>
              <a:rPr lang="en-US" dirty="0"/>
              <a:t>of the </a:t>
            </a:r>
            <a:r>
              <a:rPr lang="en-US" dirty="0" err="1" smtClean="0"/>
              <a:t>microbiome</a:t>
            </a:r>
            <a:r>
              <a:rPr lang="en-US" dirty="0"/>
              <a:t>.</a:t>
            </a:r>
            <a:endParaRPr lang="en-US" dirty="0" smtClean="0"/>
          </a:p>
        </p:txBody>
      </p:sp>
      <p:sp>
        <p:nvSpPr>
          <p:cNvPr id="2" name="TextBox 1"/>
          <p:cNvSpPr txBox="1"/>
          <p:nvPr/>
        </p:nvSpPr>
        <p:spPr>
          <a:xfrm>
            <a:off x="927100" y="3403600"/>
            <a:ext cx="7759700" cy="1384995"/>
          </a:xfrm>
          <a:prstGeom prst="rect">
            <a:avLst/>
          </a:prstGeom>
          <a:noFill/>
        </p:spPr>
        <p:txBody>
          <a:bodyPr wrap="square" rtlCol="0">
            <a:spAutoFit/>
          </a:bodyPr>
          <a:lstStyle/>
          <a:p>
            <a:pPr marL="342900" indent="-342900">
              <a:buFont typeface="+mj-lt"/>
              <a:buAutoNum type="arabicPeriod"/>
            </a:pPr>
            <a:r>
              <a:rPr lang="en-US" sz="2800" dirty="0" smtClean="0"/>
              <a:t>To acquire high-quality RNA might be challenging (e.g., </a:t>
            </a:r>
            <a:r>
              <a:rPr lang="en-US" sz="2800" dirty="0"/>
              <a:t>feces</a:t>
            </a:r>
            <a:r>
              <a:rPr lang="en-US" sz="2800" dirty="0" smtClean="0"/>
              <a:t>) </a:t>
            </a:r>
            <a:endParaRPr lang="en-US" sz="2800" dirty="0"/>
          </a:p>
          <a:p>
            <a:pPr marL="342900" indent="-342900">
              <a:buFont typeface="+mj-lt"/>
              <a:buAutoNum type="arabicPeriod"/>
            </a:pPr>
            <a:r>
              <a:rPr lang="en-US" sz="2800" dirty="0" err="1"/>
              <a:t>rRNA</a:t>
            </a:r>
            <a:r>
              <a:rPr lang="en-US" sz="2800" dirty="0"/>
              <a:t> contamination</a:t>
            </a:r>
          </a:p>
        </p:txBody>
      </p:sp>
    </p:spTree>
    <p:extLst>
      <p:ext uri="{BB962C8B-B14F-4D97-AF65-F5344CB8AC3E}">
        <p14:creationId xmlns:p14="http://schemas.microsoft.com/office/powerpoint/2010/main" val="3308029929"/>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17562"/>
          </a:xfrm>
        </p:spPr>
        <p:txBody>
          <a:bodyPr/>
          <a:lstStyle/>
          <a:p>
            <a:r>
              <a:rPr lang="en-US" dirty="0" err="1" smtClean="0"/>
              <a:t>Metatranscriptome</a:t>
            </a:r>
            <a:r>
              <a:rPr lang="en-US" dirty="0" smtClean="0"/>
              <a:t> analysis</a:t>
            </a:r>
            <a:endParaRPr lang="en-US" dirty="0"/>
          </a:p>
        </p:txBody>
      </p:sp>
      <p:sp>
        <p:nvSpPr>
          <p:cNvPr id="2" name="TextBox 1"/>
          <p:cNvSpPr txBox="1"/>
          <p:nvPr/>
        </p:nvSpPr>
        <p:spPr>
          <a:xfrm>
            <a:off x="457200" y="1402546"/>
            <a:ext cx="8238153" cy="954107"/>
          </a:xfrm>
          <a:prstGeom prst="rect">
            <a:avLst/>
          </a:prstGeom>
          <a:noFill/>
        </p:spPr>
        <p:txBody>
          <a:bodyPr wrap="none" rtlCol="0">
            <a:spAutoFit/>
          </a:bodyPr>
          <a:lstStyle/>
          <a:p>
            <a:pPr marL="342900" indent="-342900">
              <a:buFont typeface="+mj-lt"/>
              <a:buAutoNum type="arabicPeriod"/>
            </a:pPr>
            <a:r>
              <a:rPr lang="en-US" sz="2800" dirty="0" smtClean="0"/>
              <a:t>mRNA or gene expression is the focus</a:t>
            </a:r>
          </a:p>
          <a:p>
            <a:pPr marL="342900" indent="-342900">
              <a:buFont typeface="+mj-lt"/>
              <a:buAutoNum type="arabicPeriod"/>
            </a:pPr>
            <a:r>
              <a:rPr lang="en-US" sz="2800" dirty="0" err="1" smtClean="0"/>
              <a:t>rRNA</a:t>
            </a:r>
            <a:r>
              <a:rPr lang="en-US" sz="2800" dirty="0" smtClean="0"/>
              <a:t> removal during library prep but not complete</a:t>
            </a:r>
            <a:endParaRPr lang="en-US" sz="2800" dirty="0"/>
          </a:p>
        </p:txBody>
      </p:sp>
      <p:sp>
        <p:nvSpPr>
          <p:cNvPr id="3" name="TextBox 2"/>
          <p:cNvSpPr txBox="1"/>
          <p:nvPr/>
        </p:nvSpPr>
        <p:spPr>
          <a:xfrm>
            <a:off x="825500" y="2768600"/>
            <a:ext cx="6707936" cy="1384995"/>
          </a:xfrm>
          <a:prstGeom prst="rect">
            <a:avLst/>
          </a:prstGeom>
          <a:noFill/>
        </p:spPr>
        <p:txBody>
          <a:bodyPr wrap="none" rtlCol="0">
            <a:spAutoFit/>
          </a:bodyPr>
          <a:lstStyle/>
          <a:p>
            <a:r>
              <a:rPr lang="en-US" sz="2800" dirty="0" smtClean="0"/>
              <a:t>Generally, the following reads are discarded:</a:t>
            </a:r>
            <a:endParaRPr lang="en-US" sz="2800" dirty="0"/>
          </a:p>
          <a:p>
            <a:pPr marL="457200" indent="-457200">
              <a:buFont typeface="Arial"/>
              <a:buChar char="•"/>
            </a:pPr>
            <a:r>
              <a:rPr lang="en-US" sz="2800" dirty="0" smtClean="0"/>
              <a:t>non</a:t>
            </a:r>
            <a:r>
              <a:rPr lang="en-US" sz="2800" dirty="0"/>
              <a:t>-mRNA </a:t>
            </a:r>
            <a:r>
              <a:rPr lang="en-US" sz="2800" dirty="0" smtClean="0"/>
              <a:t>reads</a:t>
            </a:r>
          </a:p>
          <a:p>
            <a:pPr marL="457200" indent="-457200">
              <a:buFont typeface="Arial"/>
              <a:buChar char="•"/>
            </a:pPr>
            <a:r>
              <a:rPr lang="en-US" sz="2800" dirty="0" smtClean="0"/>
              <a:t>reads derived from hosts</a:t>
            </a:r>
            <a:endParaRPr lang="en-US" sz="2800" dirty="0"/>
          </a:p>
        </p:txBody>
      </p:sp>
      <p:sp>
        <p:nvSpPr>
          <p:cNvPr id="7" name="TextBox 6"/>
          <p:cNvSpPr txBox="1"/>
          <p:nvPr/>
        </p:nvSpPr>
        <p:spPr>
          <a:xfrm>
            <a:off x="558800" y="4910435"/>
            <a:ext cx="7950200" cy="954107"/>
          </a:xfrm>
          <a:prstGeom prst="rect">
            <a:avLst/>
          </a:prstGeom>
          <a:noFill/>
        </p:spPr>
        <p:txBody>
          <a:bodyPr wrap="square" rtlCol="0">
            <a:spAutoFit/>
          </a:bodyPr>
          <a:lstStyle/>
          <a:p>
            <a:r>
              <a:rPr lang="en-US" sz="2800" dirty="0" smtClean="0"/>
              <a:t>RNA-</a:t>
            </a:r>
            <a:r>
              <a:rPr lang="en-US" sz="2800" dirty="0" err="1" smtClean="0"/>
              <a:t>Seq</a:t>
            </a:r>
            <a:r>
              <a:rPr lang="en-US" sz="2800" dirty="0" smtClean="0"/>
              <a:t> analyzing tools for </a:t>
            </a:r>
            <a:r>
              <a:rPr lang="en-US" sz="2800" dirty="0"/>
              <a:t>assembly and differential expression </a:t>
            </a:r>
            <a:r>
              <a:rPr lang="en-US" sz="2800" dirty="0" smtClean="0"/>
              <a:t>are useful for </a:t>
            </a:r>
            <a:r>
              <a:rPr lang="en-US" sz="2800" dirty="0" err="1" smtClean="0"/>
              <a:t>metatranscriptome</a:t>
            </a:r>
            <a:r>
              <a:rPr lang="en-US" sz="2800" dirty="0" smtClean="0"/>
              <a:t> analysis.</a:t>
            </a:r>
            <a:endParaRPr lang="en-US" sz="2800" dirty="0"/>
          </a:p>
        </p:txBody>
      </p:sp>
    </p:spTree>
    <p:extLst>
      <p:ext uri="{BB962C8B-B14F-4D97-AF65-F5344CB8AC3E}">
        <p14:creationId xmlns:p14="http://schemas.microsoft.com/office/powerpoint/2010/main" val="180655763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68362"/>
          </a:xfrm>
        </p:spPr>
        <p:txBody>
          <a:bodyPr>
            <a:normAutofit/>
          </a:bodyPr>
          <a:lstStyle/>
          <a:p>
            <a:r>
              <a:rPr lang="en-US" sz="3200" dirty="0" err="1" smtClean="0"/>
              <a:t>Metagenome</a:t>
            </a:r>
            <a:r>
              <a:rPr lang="en-US" sz="3200" dirty="0" smtClean="0"/>
              <a:t> and </a:t>
            </a:r>
            <a:r>
              <a:rPr lang="en-US" sz="3200" dirty="0" err="1" smtClean="0"/>
              <a:t>metatranscriptome</a:t>
            </a:r>
            <a:r>
              <a:rPr lang="en-US" sz="3200" dirty="0" smtClean="0"/>
              <a:t>  </a:t>
            </a:r>
            <a:r>
              <a:rPr lang="en-US" sz="3200" dirty="0"/>
              <a:t>analysis</a:t>
            </a:r>
          </a:p>
        </p:txBody>
      </p:sp>
      <p:pic>
        <p:nvPicPr>
          <p:cNvPr id="3" name="Picture 2" descr="Screenshot 2019-04-15 12.2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4100" y="1143000"/>
            <a:ext cx="7067962" cy="5537200"/>
          </a:xfrm>
          <a:prstGeom prst="rect">
            <a:avLst/>
          </a:prstGeom>
        </p:spPr>
      </p:pic>
    </p:spTree>
    <p:extLst>
      <p:ext uri="{BB962C8B-B14F-4D97-AF65-F5344CB8AC3E}">
        <p14:creationId xmlns:p14="http://schemas.microsoft.com/office/powerpoint/2010/main" val="783311956"/>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1744" y="227543"/>
            <a:ext cx="9008533" cy="707495"/>
          </a:xfrm>
        </p:spPr>
        <p:txBody>
          <a:bodyPr>
            <a:normAutofit/>
          </a:bodyPr>
          <a:lstStyle/>
          <a:p>
            <a:r>
              <a:rPr lang="en-US" sz="3200" dirty="0"/>
              <a:t>S</a:t>
            </a:r>
            <a:r>
              <a:rPr lang="en-US" sz="3200" dirty="0" smtClean="0"/>
              <a:t>trengths </a:t>
            </a:r>
            <a:r>
              <a:rPr lang="en-US" sz="3200" dirty="0"/>
              <a:t>and weaknesses of </a:t>
            </a:r>
            <a:r>
              <a:rPr lang="en-US" sz="3200" dirty="0" err="1"/>
              <a:t>metagenomic</a:t>
            </a:r>
            <a:r>
              <a:rPr lang="en-US" sz="3200" dirty="0"/>
              <a:t> studies</a:t>
            </a:r>
          </a:p>
        </p:txBody>
      </p:sp>
      <p:pic>
        <p:nvPicPr>
          <p:cNvPr id="2" name="Picture 1" descr="Screenshot 2019-04-13 15.59.2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91733"/>
            <a:ext cx="9144000" cy="4976037"/>
          </a:xfrm>
          <a:prstGeom prst="rect">
            <a:avLst/>
          </a:prstGeom>
        </p:spPr>
      </p:pic>
      <p:sp>
        <p:nvSpPr>
          <p:cNvPr id="3" name="TextBox 2"/>
          <p:cNvSpPr txBox="1"/>
          <p:nvPr/>
        </p:nvSpPr>
        <p:spPr>
          <a:xfrm>
            <a:off x="1588811" y="1099510"/>
            <a:ext cx="1580806" cy="523220"/>
          </a:xfrm>
          <a:prstGeom prst="rect">
            <a:avLst/>
          </a:prstGeom>
          <a:noFill/>
        </p:spPr>
        <p:txBody>
          <a:bodyPr wrap="none" rtlCol="0">
            <a:spAutoFit/>
          </a:bodyPr>
          <a:lstStyle/>
          <a:p>
            <a:r>
              <a:rPr lang="en-US" sz="2800" dirty="0" smtClean="0"/>
              <a:t>Strengths</a:t>
            </a:r>
            <a:endParaRPr lang="en-US" sz="2800" dirty="0"/>
          </a:p>
        </p:txBody>
      </p:sp>
      <p:sp>
        <p:nvSpPr>
          <p:cNvPr id="6" name="TextBox 5"/>
          <p:cNvSpPr txBox="1"/>
          <p:nvPr/>
        </p:nvSpPr>
        <p:spPr>
          <a:xfrm>
            <a:off x="5906809" y="1099510"/>
            <a:ext cx="1985289" cy="523220"/>
          </a:xfrm>
          <a:prstGeom prst="rect">
            <a:avLst/>
          </a:prstGeom>
          <a:noFill/>
        </p:spPr>
        <p:txBody>
          <a:bodyPr wrap="none" rtlCol="0">
            <a:spAutoFit/>
          </a:bodyPr>
          <a:lstStyle/>
          <a:p>
            <a:r>
              <a:rPr lang="en-US" sz="2800" dirty="0" smtClean="0"/>
              <a:t>Weaknesses</a:t>
            </a:r>
            <a:endParaRPr lang="en-US" sz="2800" dirty="0"/>
          </a:p>
        </p:txBody>
      </p:sp>
    </p:spTree>
    <p:extLst>
      <p:ext uri="{BB962C8B-B14F-4D97-AF65-F5344CB8AC3E}">
        <p14:creationId xmlns:p14="http://schemas.microsoft.com/office/powerpoint/2010/main" val="389879345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28662"/>
          </a:xfrm>
        </p:spPr>
        <p:txBody>
          <a:bodyPr/>
          <a:lstStyle/>
          <a:p>
            <a:r>
              <a:rPr lang="en-US" dirty="0"/>
              <a:t>	</a:t>
            </a:r>
            <a:r>
              <a:rPr lang="en-US" dirty="0" smtClean="0"/>
              <a:t>biases (cont.)</a:t>
            </a:r>
            <a:endParaRPr lang="en-US" dirty="0"/>
          </a:p>
        </p:txBody>
      </p:sp>
      <p:sp>
        <p:nvSpPr>
          <p:cNvPr id="5" name="Content Placeholder 4"/>
          <p:cNvSpPr>
            <a:spLocks noGrp="1"/>
          </p:cNvSpPr>
          <p:nvPr>
            <p:ph idx="1"/>
          </p:nvPr>
        </p:nvSpPr>
        <p:spPr>
          <a:xfrm>
            <a:off x="279400" y="1130300"/>
            <a:ext cx="8712200" cy="5321300"/>
          </a:xfrm>
        </p:spPr>
        <p:txBody>
          <a:bodyPr/>
          <a:lstStyle/>
          <a:p>
            <a:pPr marL="0" indent="0">
              <a:lnSpc>
                <a:spcPct val="90000"/>
              </a:lnSpc>
              <a:buNone/>
            </a:pPr>
            <a:r>
              <a:rPr lang="en-US" b="1" dirty="0" smtClean="0">
                <a:solidFill>
                  <a:schemeClr val="accent1">
                    <a:lumMod val="75000"/>
                  </a:schemeClr>
                </a:solidFill>
              </a:rPr>
              <a:t>Technical biases </a:t>
            </a:r>
            <a:r>
              <a:rPr lang="en-US" dirty="0" smtClean="0"/>
              <a:t>from DNA extraction, primers, PCR, and sequencing procedure</a:t>
            </a:r>
          </a:p>
          <a:p>
            <a:pPr marL="0" indent="0">
              <a:lnSpc>
                <a:spcPct val="90000"/>
              </a:lnSpc>
              <a:buNone/>
            </a:pPr>
            <a:endParaRPr lang="en-US" dirty="0" smtClean="0"/>
          </a:p>
          <a:p>
            <a:pPr marL="0" indent="0">
              <a:lnSpc>
                <a:spcPct val="90000"/>
              </a:lnSpc>
              <a:buNone/>
            </a:pPr>
            <a:r>
              <a:rPr lang="en-US" b="1" dirty="0" smtClean="0">
                <a:solidFill>
                  <a:srgbClr val="376092"/>
                </a:solidFill>
              </a:rPr>
              <a:t>Index (barcode</a:t>
            </a:r>
            <a:r>
              <a:rPr lang="en-US" b="1" dirty="0" smtClean="0">
                <a:solidFill>
                  <a:srgbClr val="376092"/>
                </a:solidFill>
              </a:rPr>
              <a:t>) or template </a:t>
            </a:r>
            <a:r>
              <a:rPr lang="en-US" b="1" dirty="0" smtClean="0">
                <a:solidFill>
                  <a:srgbClr val="376092"/>
                </a:solidFill>
              </a:rPr>
              <a:t>switching</a:t>
            </a:r>
            <a:r>
              <a:rPr lang="en-US" dirty="0" smtClean="0"/>
              <a:t>: chimeric products during PCR</a:t>
            </a:r>
          </a:p>
          <a:p>
            <a:pPr marL="0" indent="0">
              <a:lnSpc>
                <a:spcPct val="90000"/>
              </a:lnSpc>
              <a:buNone/>
            </a:pPr>
            <a:r>
              <a:rPr lang="en-US" b="1" dirty="0" smtClean="0">
                <a:solidFill>
                  <a:srgbClr val="4F6228"/>
                </a:solidFill>
              </a:rPr>
              <a:t>solution</a:t>
            </a:r>
            <a:r>
              <a:rPr lang="en-US" dirty="0" smtClean="0"/>
              <a:t>: less PCR cycles and </a:t>
            </a:r>
            <a:r>
              <a:rPr lang="en-US" dirty="0" smtClean="0">
                <a:solidFill>
                  <a:srgbClr val="FF0000"/>
                </a:solidFill>
              </a:rPr>
              <a:t>chimaera filtering?</a:t>
            </a:r>
          </a:p>
          <a:p>
            <a:pPr marL="0" indent="0">
              <a:lnSpc>
                <a:spcPct val="90000"/>
              </a:lnSpc>
              <a:buNone/>
            </a:pPr>
            <a:endParaRPr lang="en-US" dirty="0" smtClean="0"/>
          </a:p>
          <a:p>
            <a:pPr marL="0" indent="0">
              <a:lnSpc>
                <a:spcPct val="90000"/>
              </a:lnSpc>
              <a:buNone/>
            </a:pPr>
            <a:r>
              <a:rPr lang="en-US" b="1" dirty="0" smtClean="0">
                <a:solidFill>
                  <a:srgbClr val="376092"/>
                </a:solidFill>
              </a:rPr>
              <a:t>Clustering Issue</a:t>
            </a:r>
            <a:r>
              <a:rPr lang="en-US" dirty="0" smtClean="0"/>
              <a:t>: satellite OTUs introduced by sequencing errors could lead to the overestimation of richness of the microbial community.</a:t>
            </a:r>
          </a:p>
          <a:p>
            <a:pPr marL="0" indent="0">
              <a:lnSpc>
                <a:spcPct val="90000"/>
              </a:lnSpc>
              <a:buNone/>
            </a:pPr>
            <a:r>
              <a:rPr lang="en-US" b="1" dirty="0" smtClean="0">
                <a:solidFill>
                  <a:schemeClr val="accent3">
                    <a:lumMod val="50000"/>
                  </a:schemeClr>
                </a:solidFill>
              </a:rPr>
              <a:t>solution</a:t>
            </a:r>
            <a:r>
              <a:rPr lang="en-US" dirty="0" smtClean="0"/>
              <a:t>: removal of rare OTUs and multiple rounds of clustering</a:t>
            </a:r>
          </a:p>
          <a:p>
            <a:pPr>
              <a:lnSpc>
                <a:spcPct val="90000"/>
              </a:lnSpc>
            </a:pPr>
            <a:endParaRPr lang="en-US" dirty="0" smtClean="0"/>
          </a:p>
        </p:txBody>
      </p:sp>
    </p:spTree>
    <p:extLst>
      <p:ext uri="{BB962C8B-B14F-4D97-AF65-F5344CB8AC3E}">
        <p14:creationId xmlns:p14="http://schemas.microsoft.com/office/powerpoint/2010/main" val="3308029929"/>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855662"/>
          </a:xfrm>
        </p:spPr>
        <p:txBody>
          <a:bodyPr/>
          <a:lstStyle/>
          <a:p>
            <a:r>
              <a:rPr lang="en-US" dirty="0" smtClean="0"/>
              <a:t>High-level analyses</a:t>
            </a:r>
            <a:endParaRPr lang="en-US" dirty="0"/>
          </a:p>
        </p:txBody>
      </p:sp>
      <p:pic>
        <p:nvPicPr>
          <p:cNvPr id="2" name="Picture 1"/>
          <p:cNvPicPr>
            <a:picLocks noChangeAspect="1"/>
          </p:cNvPicPr>
          <p:nvPr/>
        </p:nvPicPr>
        <p:blipFill>
          <a:blip r:embed="rId2"/>
          <a:stretch>
            <a:fillRect/>
          </a:stretch>
        </p:blipFill>
        <p:spPr>
          <a:xfrm>
            <a:off x="139700" y="1386840"/>
            <a:ext cx="8902700" cy="5302052"/>
          </a:xfrm>
          <a:prstGeom prst="rect">
            <a:avLst/>
          </a:prstGeom>
        </p:spPr>
      </p:pic>
    </p:spTree>
    <p:extLst>
      <p:ext uri="{BB962C8B-B14F-4D97-AF65-F5344CB8AC3E}">
        <p14:creationId xmlns:p14="http://schemas.microsoft.com/office/powerpoint/2010/main" val="258316307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24138"/>
            <a:ext cx="8229600" cy="1143000"/>
          </a:xfrm>
        </p:spPr>
        <p:txBody>
          <a:bodyPr/>
          <a:lstStyle/>
          <a:p>
            <a:r>
              <a:rPr lang="en-US" dirty="0" smtClean="0"/>
              <a:t>What is </a:t>
            </a:r>
            <a:r>
              <a:rPr lang="en-US" dirty="0" err="1" smtClean="0"/>
              <a:t>metagenomics</a:t>
            </a:r>
            <a:r>
              <a:rPr lang="en-US" dirty="0" smtClean="0"/>
              <a:t>?</a:t>
            </a:r>
            <a:endParaRPr lang="en-US" dirty="0"/>
          </a:p>
        </p:txBody>
      </p:sp>
    </p:spTree>
    <p:extLst>
      <p:ext uri="{BB962C8B-B14F-4D97-AF65-F5344CB8AC3E}">
        <p14:creationId xmlns:p14="http://schemas.microsoft.com/office/powerpoint/2010/main" val="30464791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398462"/>
          </a:xfrm>
        </p:spPr>
        <p:txBody>
          <a:bodyPr>
            <a:noAutofit/>
          </a:bodyPr>
          <a:lstStyle/>
          <a:p>
            <a:r>
              <a:rPr lang="en-US" sz="3200" dirty="0" smtClean="0"/>
              <a:t>References</a:t>
            </a:r>
            <a:endParaRPr lang="en-US" sz="3200" dirty="0"/>
          </a:p>
        </p:txBody>
      </p:sp>
      <p:sp>
        <p:nvSpPr>
          <p:cNvPr id="5" name="Content Placeholder 4"/>
          <p:cNvSpPr>
            <a:spLocks noGrp="1"/>
          </p:cNvSpPr>
          <p:nvPr>
            <p:ph idx="1"/>
          </p:nvPr>
        </p:nvSpPr>
        <p:spPr>
          <a:xfrm>
            <a:off x="457200" y="927100"/>
            <a:ext cx="8229600" cy="5199063"/>
          </a:xfrm>
        </p:spPr>
        <p:txBody>
          <a:bodyPr>
            <a:normAutofit/>
          </a:bodyPr>
          <a:lstStyle/>
          <a:p>
            <a:pPr>
              <a:buFont typeface="+mj-lt"/>
              <a:buAutoNum type="arabicPeriod"/>
            </a:pPr>
            <a:r>
              <a:rPr lang="en-US" sz="1800" dirty="0" err="1"/>
              <a:t>Caporaso</a:t>
            </a:r>
            <a:r>
              <a:rPr lang="en-US" sz="1800" dirty="0"/>
              <a:t>, J. G. et al. Global patterns of 16S </a:t>
            </a:r>
            <a:r>
              <a:rPr lang="en-US" sz="1800" dirty="0" err="1"/>
              <a:t>rRNA</a:t>
            </a:r>
            <a:r>
              <a:rPr lang="en-US" sz="1800" dirty="0"/>
              <a:t> diversity at a depth of millions of sequences per sample. Proc. Natl. Acad. Sci. U. S. A. </a:t>
            </a:r>
            <a:r>
              <a:rPr lang="en-US" sz="1800" dirty="0" smtClean="0"/>
              <a:t>108, </a:t>
            </a:r>
            <a:r>
              <a:rPr lang="en-US" sz="1800" dirty="0"/>
              <a:t>4516–4522 (2011).</a:t>
            </a:r>
          </a:p>
          <a:p>
            <a:pPr>
              <a:buFont typeface="+mj-lt"/>
              <a:buAutoNum type="arabicPeriod"/>
            </a:pPr>
            <a:r>
              <a:rPr lang="en-US" sz="1800" dirty="0"/>
              <a:t>Browne, H. P. et al. Culturing of ‘</a:t>
            </a:r>
            <a:r>
              <a:rPr lang="en-US" sz="1800" dirty="0" err="1"/>
              <a:t>unculturable</a:t>
            </a:r>
            <a:r>
              <a:rPr lang="en-US" sz="1800" dirty="0"/>
              <a:t>’ human </a:t>
            </a:r>
            <a:r>
              <a:rPr lang="en-US" sz="1800" dirty="0" err="1"/>
              <a:t>microbiota</a:t>
            </a:r>
            <a:r>
              <a:rPr lang="en-US" sz="1800" dirty="0"/>
              <a:t> reveals novel taxa and extensive sporulation. Nature 533, 543–546 (2016).</a:t>
            </a:r>
          </a:p>
          <a:p>
            <a:pPr>
              <a:buFont typeface="+mj-lt"/>
              <a:buAutoNum type="arabicPeriod"/>
            </a:pPr>
            <a:r>
              <a:rPr lang="en-US" sz="1800" dirty="0" err="1"/>
              <a:t>Nayfach</a:t>
            </a:r>
            <a:r>
              <a:rPr lang="en-US" sz="1800" dirty="0"/>
              <a:t>, S. &amp; Pollard, K. S. Toward Accurate and Quantitative Comparative </a:t>
            </a:r>
            <a:r>
              <a:rPr lang="en-US" sz="1800" dirty="0" err="1"/>
              <a:t>Metagenomics</a:t>
            </a:r>
            <a:r>
              <a:rPr lang="en-US" sz="1800" dirty="0"/>
              <a:t>. Cell 166, 1103–1116 (2016).</a:t>
            </a:r>
          </a:p>
          <a:p>
            <a:pPr>
              <a:buFont typeface="+mj-lt"/>
              <a:buAutoNum type="arabicPeriod"/>
            </a:pPr>
            <a:r>
              <a:rPr lang="en-US" sz="1800" b="1" dirty="0"/>
              <a:t>Knight, R. et al. Best practices for </a:t>
            </a:r>
            <a:r>
              <a:rPr lang="en-US" sz="1800" b="1" dirty="0" err="1"/>
              <a:t>analysing</a:t>
            </a:r>
            <a:r>
              <a:rPr lang="en-US" sz="1800" b="1" dirty="0"/>
              <a:t> </a:t>
            </a:r>
            <a:r>
              <a:rPr lang="en-US" sz="1800" b="1" dirty="0" err="1"/>
              <a:t>microbiomes</a:t>
            </a:r>
            <a:r>
              <a:rPr lang="en-US" sz="1800" b="1" dirty="0"/>
              <a:t>. Nat. Rev. </a:t>
            </a:r>
            <a:r>
              <a:rPr lang="en-US" sz="1800" b="1" dirty="0" err="1"/>
              <a:t>Microbiol</a:t>
            </a:r>
            <a:r>
              <a:rPr lang="en-US" sz="1800" b="1" dirty="0"/>
              <a:t>. 16, 410–422 (2018).</a:t>
            </a:r>
          </a:p>
          <a:p>
            <a:pPr>
              <a:buFont typeface="+mj-lt"/>
              <a:buAutoNum type="arabicPeriod"/>
            </a:pPr>
            <a:r>
              <a:rPr lang="en-US" sz="1800" dirty="0"/>
              <a:t>Nilsson, R. H. et al. </a:t>
            </a:r>
            <a:r>
              <a:rPr lang="en-US" sz="1800" dirty="0" err="1"/>
              <a:t>Mycobiome</a:t>
            </a:r>
            <a:r>
              <a:rPr lang="en-US" sz="1800" dirty="0"/>
              <a:t> diversity: high-throughput sequencing and identification of fungi. Nat. Rev. </a:t>
            </a:r>
            <a:r>
              <a:rPr lang="en-US" sz="1800" dirty="0" err="1"/>
              <a:t>Microbiol</a:t>
            </a:r>
            <a:r>
              <a:rPr lang="en-US" sz="1800" dirty="0"/>
              <a:t>. 17, 95–109 (2019).</a:t>
            </a:r>
          </a:p>
          <a:p>
            <a:pPr>
              <a:buFont typeface="+mj-lt"/>
              <a:buAutoNum type="arabicPeriod"/>
            </a:pPr>
            <a:r>
              <a:rPr lang="en-US" sz="1800" dirty="0" err="1"/>
              <a:t>Riesenfeld</a:t>
            </a:r>
            <a:r>
              <a:rPr lang="en-US" sz="1800" dirty="0"/>
              <a:t>, C. S., </a:t>
            </a:r>
            <a:r>
              <a:rPr lang="en-US" sz="1800" dirty="0" err="1"/>
              <a:t>Schloss</a:t>
            </a:r>
            <a:r>
              <a:rPr lang="en-US" sz="1800" dirty="0"/>
              <a:t>, P. D. &amp; </a:t>
            </a:r>
            <a:r>
              <a:rPr lang="en-US" sz="1800" dirty="0" err="1"/>
              <a:t>Handelsman</a:t>
            </a:r>
            <a:r>
              <a:rPr lang="en-US" sz="1800" dirty="0"/>
              <a:t>, J. </a:t>
            </a:r>
            <a:r>
              <a:rPr lang="en-US" sz="1800" dirty="0" err="1"/>
              <a:t>Metagenomics</a:t>
            </a:r>
            <a:r>
              <a:rPr lang="en-US" sz="1800" dirty="0"/>
              <a:t>: genomic analysis of microbial communities. </a:t>
            </a:r>
            <a:r>
              <a:rPr lang="en-US" sz="1800" dirty="0" err="1"/>
              <a:t>Annu</a:t>
            </a:r>
            <a:r>
              <a:rPr lang="en-US" sz="1800" dirty="0"/>
              <a:t>. Rev. Genet. 38, 525–552 (2004)</a:t>
            </a:r>
            <a:r>
              <a:rPr lang="en-US" sz="1800" dirty="0" smtClean="0"/>
              <a:t>.</a:t>
            </a:r>
          </a:p>
          <a:p>
            <a:pPr>
              <a:buFont typeface="+mj-lt"/>
              <a:buAutoNum type="arabicPeriod"/>
            </a:pPr>
            <a:r>
              <a:rPr lang="en-US" sz="1800" dirty="0" err="1"/>
              <a:t>Bashiardes</a:t>
            </a:r>
            <a:r>
              <a:rPr lang="en-US" sz="1800" dirty="0"/>
              <a:t>, S., </a:t>
            </a:r>
            <a:r>
              <a:rPr lang="en-US" sz="1800" dirty="0" err="1"/>
              <a:t>Zilberman-Schapira</a:t>
            </a:r>
            <a:r>
              <a:rPr lang="en-US" sz="1800" dirty="0"/>
              <a:t>, G. &amp; </a:t>
            </a:r>
            <a:r>
              <a:rPr lang="en-US" sz="1800" dirty="0" err="1"/>
              <a:t>Elinav</a:t>
            </a:r>
            <a:r>
              <a:rPr lang="en-US" sz="1800" dirty="0"/>
              <a:t>, E. Use of </a:t>
            </a:r>
            <a:r>
              <a:rPr lang="en-US" sz="1800" dirty="0" err="1"/>
              <a:t>Metatranscriptomics</a:t>
            </a:r>
            <a:r>
              <a:rPr lang="en-US" sz="1800" dirty="0"/>
              <a:t> in </a:t>
            </a:r>
            <a:r>
              <a:rPr lang="en-US" sz="1800" dirty="0" err="1"/>
              <a:t>Microbiome</a:t>
            </a:r>
            <a:r>
              <a:rPr lang="en-US" sz="1800" dirty="0"/>
              <a:t> Research. </a:t>
            </a:r>
            <a:r>
              <a:rPr lang="en-US" sz="1800" dirty="0" err="1"/>
              <a:t>Bioinform</a:t>
            </a:r>
            <a:r>
              <a:rPr lang="en-US" sz="1800" dirty="0"/>
              <a:t>. Biol. Insights 10, 19–25 (2016).</a:t>
            </a:r>
          </a:p>
          <a:p>
            <a:pPr>
              <a:buFont typeface="+mj-lt"/>
              <a:buAutoNum type="arabicPeriod"/>
            </a:pPr>
            <a:r>
              <a:rPr lang="en-US" sz="1800" dirty="0" err="1"/>
              <a:t>Huson</a:t>
            </a:r>
            <a:r>
              <a:rPr lang="en-US" sz="1800" dirty="0"/>
              <a:t>, D. H., </a:t>
            </a:r>
            <a:r>
              <a:rPr lang="en-US" sz="1800" dirty="0" err="1"/>
              <a:t>Auch</a:t>
            </a:r>
            <a:r>
              <a:rPr lang="en-US" sz="1800" dirty="0"/>
              <a:t>, A. F., Qi, J. &amp; Schuster, S. C. MEGAN analysis of </a:t>
            </a:r>
            <a:r>
              <a:rPr lang="en-US" sz="1800" dirty="0" err="1"/>
              <a:t>metagenomic</a:t>
            </a:r>
            <a:r>
              <a:rPr lang="en-US" sz="1800" dirty="0"/>
              <a:t> data. doi:10.1101/gr.5969107</a:t>
            </a:r>
          </a:p>
        </p:txBody>
      </p:sp>
    </p:spTree>
    <p:extLst>
      <p:ext uri="{BB962C8B-B14F-4D97-AF65-F5344CB8AC3E}">
        <p14:creationId xmlns:p14="http://schemas.microsoft.com/office/powerpoint/2010/main" val="3101837728"/>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92162"/>
          </a:xfrm>
        </p:spPr>
        <p:txBody>
          <a:bodyPr/>
          <a:lstStyle/>
          <a:p>
            <a:r>
              <a:rPr lang="en-US" dirty="0" smtClean="0"/>
              <a:t>Terms</a:t>
            </a:r>
            <a:endParaRPr lang="en-US" dirty="0"/>
          </a:p>
        </p:txBody>
      </p:sp>
      <p:sp>
        <p:nvSpPr>
          <p:cNvPr id="5" name="Content Placeholder 4"/>
          <p:cNvSpPr>
            <a:spLocks noGrp="1"/>
          </p:cNvSpPr>
          <p:nvPr>
            <p:ph idx="1"/>
          </p:nvPr>
        </p:nvSpPr>
        <p:spPr>
          <a:xfrm>
            <a:off x="457200" y="1346203"/>
            <a:ext cx="8229600" cy="4800597"/>
          </a:xfrm>
        </p:spPr>
        <p:txBody>
          <a:bodyPr/>
          <a:lstStyle/>
          <a:p>
            <a:r>
              <a:rPr lang="en-US" b="1" dirty="0" err="1">
                <a:solidFill>
                  <a:srgbClr val="17375E"/>
                </a:solidFill>
              </a:rPr>
              <a:t>m</a:t>
            </a:r>
            <a:r>
              <a:rPr lang="en-US" b="1" dirty="0" err="1" smtClean="0">
                <a:solidFill>
                  <a:srgbClr val="17375E"/>
                </a:solidFill>
              </a:rPr>
              <a:t>etagenomics</a:t>
            </a:r>
            <a:r>
              <a:rPr lang="en-US" dirty="0" smtClean="0"/>
              <a:t>: The </a:t>
            </a:r>
            <a:r>
              <a:rPr lang="en-US" dirty="0"/>
              <a:t>application of high-throughput DNA sequencing to profile the genomic composition of a microbial community in a culture-independent manner</a:t>
            </a:r>
            <a:r>
              <a:rPr lang="en-US" dirty="0" smtClean="0"/>
              <a:t>.</a:t>
            </a:r>
            <a:endParaRPr lang="en-US" dirty="0"/>
          </a:p>
          <a:p>
            <a:r>
              <a:rPr lang="en-US" b="1" dirty="0" err="1" smtClean="0">
                <a:solidFill>
                  <a:srgbClr val="17375E"/>
                </a:solidFill>
              </a:rPr>
              <a:t>microbiomes</a:t>
            </a:r>
            <a:r>
              <a:rPr lang="en-US" dirty="0" smtClean="0"/>
              <a:t>: The </a:t>
            </a:r>
            <a:r>
              <a:rPr lang="en-US" dirty="0"/>
              <a:t>community composition, </a:t>
            </a:r>
            <a:r>
              <a:rPr lang="en-US" dirty="0" err="1"/>
              <a:t>biomolecular</a:t>
            </a:r>
            <a:r>
              <a:rPr lang="en-US" dirty="0"/>
              <a:t> repertoire and ecology of microorganisms inhabiting particular environments</a:t>
            </a:r>
            <a:r>
              <a:rPr lang="en-US" dirty="0" smtClean="0"/>
              <a:t>.</a:t>
            </a:r>
            <a:endParaRPr lang="en-US" dirty="0"/>
          </a:p>
          <a:p>
            <a:r>
              <a:rPr lang="en-US" b="1" dirty="0" err="1" smtClean="0">
                <a:solidFill>
                  <a:schemeClr val="tx2">
                    <a:lumMod val="75000"/>
                  </a:schemeClr>
                </a:solidFill>
              </a:rPr>
              <a:t>microbiota</a:t>
            </a:r>
            <a:r>
              <a:rPr lang="en-US" dirty="0" smtClean="0"/>
              <a:t>: The </a:t>
            </a:r>
            <a:r>
              <a:rPr lang="en-US" dirty="0"/>
              <a:t>collection of microorganisms (of all types: bacteria, </a:t>
            </a:r>
            <a:r>
              <a:rPr lang="en-US" dirty="0" err="1"/>
              <a:t>archaea</a:t>
            </a:r>
            <a:r>
              <a:rPr lang="en-US" dirty="0"/>
              <a:t>, viruses and eukaryotes) inhabiting a particular environment.</a:t>
            </a:r>
          </a:p>
        </p:txBody>
      </p:sp>
    </p:spTree>
    <p:extLst>
      <p:ext uri="{BB962C8B-B14F-4D97-AF65-F5344CB8AC3E}">
        <p14:creationId xmlns:p14="http://schemas.microsoft.com/office/powerpoint/2010/main" val="58532594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12762"/>
          </a:xfrm>
        </p:spPr>
        <p:txBody>
          <a:bodyPr/>
          <a:lstStyle/>
          <a:p>
            <a:r>
              <a:rPr lang="en-US" dirty="0" err="1" smtClean="0"/>
              <a:t>metagenomics</a:t>
            </a:r>
            <a:endParaRPr lang="en-US" dirty="0"/>
          </a:p>
        </p:txBody>
      </p:sp>
      <p:sp>
        <p:nvSpPr>
          <p:cNvPr id="3" name="Content Placeholder 2"/>
          <p:cNvSpPr>
            <a:spLocks noGrp="1"/>
          </p:cNvSpPr>
          <p:nvPr>
            <p:ph idx="1"/>
          </p:nvPr>
        </p:nvSpPr>
        <p:spPr>
          <a:xfrm>
            <a:off x="228600" y="970927"/>
            <a:ext cx="8356600" cy="2077074"/>
          </a:xfrm>
        </p:spPr>
        <p:txBody>
          <a:bodyPr>
            <a:normAutofit/>
          </a:bodyPr>
          <a:lstStyle/>
          <a:p>
            <a:pPr marL="0" indent="0">
              <a:buNone/>
            </a:pPr>
            <a:r>
              <a:rPr lang="en-US" sz="2600" dirty="0"/>
              <a:t>Advances in DNA sequencing have enabled culture-independent profiling of microbial community membership and function </a:t>
            </a:r>
            <a:r>
              <a:rPr lang="en-US" sz="2600" dirty="0" smtClean="0"/>
              <a:t>- </a:t>
            </a:r>
            <a:r>
              <a:rPr lang="en-US" sz="2600" dirty="0"/>
              <a:t>the field of </a:t>
            </a:r>
            <a:r>
              <a:rPr lang="en-US" sz="2600" dirty="0" err="1" smtClean="0"/>
              <a:t>metagenomics</a:t>
            </a:r>
            <a:r>
              <a:rPr lang="en-US" sz="2600" dirty="0" smtClean="0"/>
              <a:t>. (e.g., a study indicated that cultivation methods found &lt;1</a:t>
            </a:r>
            <a:r>
              <a:rPr lang="en-US" sz="2600" dirty="0"/>
              <a:t>% of the bacterial </a:t>
            </a:r>
            <a:r>
              <a:rPr lang="en-US" sz="2600" dirty="0" smtClean="0"/>
              <a:t>&amp; </a:t>
            </a:r>
            <a:r>
              <a:rPr lang="en-US" sz="2600" dirty="0" err="1" smtClean="0"/>
              <a:t>archaeal</a:t>
            </a:r>
            <a:r>
              <a:rPr lang="en-US" sz="2600" dirty="0" smtClean="0"/>
              <a:t> species in samples.)</a:t>
            </a:r>
          </a:p>
        </p:txBody>
      </p:sp>
      <p:sp>
        <p:nvSpPr>
          <p:cNvPr id="5" name="TextBox 4"/>
          <p:cNvSpPr txBox="1"/>
          <p:nvPr/>
        </p:nvSpPr>
        <p:spPr>
          <a:xfrm>
            <a:off x="342900" y="6320135"/>
            <a:ext cx="5875076" cy="461665"/>
          </a:xfrm>
          <a:prstGeom prst="rect">
            <a:avLst/>
          </a:prstGeom>
          <a:noFill/>
        </p:spPr>
        <p:txBody>
          <a:bodyPr wrap="none" rtlCol="0">
            <a:spAutoFit/>
          </a:bodyPr>
          <a:lstStyle/>
          <a:p>
            <a:r>
              <a:rPr lang="en-US" sz="2400" dirty="0"/>
              <a:t>HP Browne, et al. Nature 533:543–546 (2016)</a:t>
            </a:r>
          </a:p>
        </p:txBody>
      </p:sp>
      <p:pic>
        <p:nvPicPr>
          <p:cNvPr id="6" name="Picture 5" descr="Screenshot 2019-04-14 13.5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99" y="3073401"/>
            <a:ext cx="7556496" cy="3162299"/>
          </a:xfrm>
          <a:prstGeom prst="rect">
            <a:avLst/>
          </a:prstGeom>
        </p:spPr>
      </p:pic>
    </p:spTree>
    <p:extLst>
      <p:ext uri="{BB962C8B-B14F-4D97-AF65-F5344CB8AC3E}">
        <p14:creationId xmlns:p14="http://schemas.microsoft.com/office/powerpoint/2010/main" val="22310021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a:t>
            </a:r>
            <a:endParaRPr lang="en-US" dirty="0"/>
          </a:p>
        </p:txBody>
      </p:sp>
      <p:sp>
        <p:nvSpPr>
          <p:cNvPr id="4" name="Content Placeholder 2"/>
          <p:cNvSpPr>
            <a:spLocks noGrp="1"/>
          </p:cNvSpPr>
          <p:nvPr>
            <p:ph idx="1"/>
          </p:nvPr>
        </p:nvSpPr>
        <p:spPr>
          <a:xfrm>
            <a:off x="1536700" y="1663702"/>
            <a:ext cx="6553200" cy="3111500"/>
          </a:xfrm>
        </p:spPr>
        <p:txBody>
          <a:bodyPr>
            <a:normAutofit/>
          </a:bodyPr>
          <a:lstStyle/>
          <a:p>
            <a:pPr>
              <a:lnSpc>
                <a:spcPct val="120000"/>
              </a:lnSpc>
            </a:pPr>
            <a:r>
              <a:rPr lang="en-US" sz="3200" b="1" dirty="0" smtClean="0"/>
              <a:t>Marker gene analysis</a:t>
            </a:r>
          </a:p>
          <a:p>
            <a:pPr>
              <a:lnSpc>
                <a:spcPct val="120000"/>
              </a:lnSpc>
            </a:pPr>
            <a:r>
              <a:rPr lang="en-US" sz="3200" b="1" dirty="0"/>
              <a:t>W</a:t>
            </a:r>
            <a:r>
              <a:rPr lang="en-US" sz="3200" b="1" dirty="0" smtClean="0"/>
              <a:t>hole genome analysis</a:t>
            </a:r>
          </a:p>
          <a:p>
            <a:pPr>
              <a:lnSpc>
                <a:spcPct val="120000"/>
              </a:lnSpc>
            </a:pPr>
            <a:r>
              <a:rPr lang="en-US" sz="3200" dirty="0" err="1" smtClean="0"/>
              <a:t>Metatranscriptome</a:t>
            </a:r>
            <a:r>
              <a:rPr lang="en-US" sz="3200" dirty="0" smtClean="0"/>
              <a:t> analysis</a:t>
            </a:r>
          </a:p>
        </p:txBody>
      </p:sp>
    </p:spTree>
    <p:extLst>
      <p:ext uri="{BB962C8B-B14F-4D97-AF65-F5344CB8AC3E}">
        <p14:creationId xmlns:p14="http://schemas.microsoft.com/office/powerpoint/2010/main" val="215249470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Marker gene analysis</a:t>
            </a:r>
            <a:endParaRPr lang="en-US" dirty="0"/>
          </a:p>
        </p:txBody>
      </p:sp>
      <p:sp>
        <p:nvSpPr>
          <p:cNvPr id="5" name="Content Placeholder 4"/>
          <p:cNvSpPr>
            <a:spLocks noGrp="1"/>
          </p:cNvSpPr>
          <p:nvPr>
            <p:ph idx="1"/>
          </p:nvPr>
        </p:nvSpPr>
        <p:spPr>
          <a:xfrm>
            <a:off x="558800" y="1417638"/>
            <a:ext cx="7962900" cy="1477962"/>
          </a:xfrm>
        </p:spPr>
        <p:txBody>
          <a:bodyPr/>
          <a:lstStyle/>
          <a:p>
            <a:pPr marL="0" indent="0">
              <a:buNone/>
            </a:pPr>
            <a:r>
              <a:rPr lang="en-US" dirty="0" smtClean="0"/>
              <a:t>Marker </a:t>
            </a:r>
            <a:r>
              <a:rPr lang="en-US" dirty="0"/>
              <a:t>gene sequencing uses </a:t>
            </a:r>
            <a:r>
              <a:rPr lang="en-US" b="1" i="1" dirty="0"/>
              <a:t>primers</a:t>
            </a:r>
            <a:r>
              <a:rPr lang="en-US" dirty="0"/>
              <a:t> that target </a:t>
            </a:r>
            <a:r>
              <a:rPr lang="en-US" b="1" dirty="0"/>
              <a:t>a specific region of interest </a:t>
            </a:r>
            <a:r>
              <a:rPr lang="en-US" dirty="0"/>
              <a:t>to determine microbial community of a sample</a:t>
            </a:r>
            <a:r>
              <a:rPr lang="en-US" dirty="0" smtClean="0"/>
              <a:t>.</a:t>
            </a:r>
            <a:endParaRPr lang="en-US" dirty="0"/>
          </a:p>
        </p:txBody>
      </p:sp>
      <p:grpSp>
        <p:nvGrpSpPr>
          <p:cNvPr id="16" name="Group 15"/>
          <p:cNvGrpSpPr/>
          <p:nvPr/>
        </p:nvGrpSpPr>
        <p:grpSpPr>
          <a:xfrm>
            <a:off x="1295400" y="3212068"/>
            <a:ext cx="6248400" cy="692666"/>
            <a:chOff x="1193800" y="4888468"/>
            <a:chExt cx="6248400" cy="692666"/>
          </a:xfrm>
        </p:grpSpPr>
        <p:cxnSp>
          <p:nvCxnSpPr>
            <p:cNvPr id="6" name="Straight Connector 5"/>
            <p:cNvCxnSpPr/>
            <p:nvPr/>
          </p:nvCxnSpPr>
          <p:spPr>
            <a:xfrm>
              <a:off x="1193800" y="5416034"/>
              <a:ext cx="6184900" cy="0"/>
            </a:xfrm>
            <a:prstGeom prst="line">
              <a:avLst/>
            </a:prstGeom>
            <a:ln w="7620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5511800" y="5225534"/>
              <a:ext cx="1930400" cy="3556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17375E"/>
                  </a:solidFill>
                </a:rPr>
                <a:t>conserved</a:t>
              </a:r>
              <a:endParaRPr lang="en-US" sz="2400" dirty="0">
                <a:solidFill>
                  <a:srgbClr val="17375E"/>
                </a:solidFill>
              </a:endParaRPr>
            </a:p>
          </p:txBody>
        </p:sp>
        <p:sp>
          <p:nvSpPr>
            <p:cNvPr id="9" name="Rectangle 8"/>
            <p:cNvSpPr/>
            <p:nvPr/>
          </p:nvSpPr>
          <p:spPr>
            <a:xfrm>
              <a:off x="1193800" y="5225534"/>
              <a:ext cx="1930400" cy="355600"/>
            </a:xfrm>
            <a:prstGeom prst="rect">
              <a:avLst/>
            </a:prstGeom>
            <a:solidFill>
              <a:schemeClr val="accent3">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rgbClr val="17375E"/>
                  </a:solidFill>
                </a:rPr>
                <a:t>conserved</a:t>
              </a:r>
              <a:endParaRPr lang="en-US" sz="2400" dirty="0">
                <a:solidFill>
                  <a:srgbClr val="17375E"/>
                </a:solidFill>
              </a:endParaRPr>
            </a:p>
          </p:txBody>
        </p:sp>
        <p:sp>
          <p:nvSpPr>
            <p:cNvPr id="11" name="TextBox 10"/>
            <p:cNvSpPr txBox="1"/>
            <p:nvPr/>
          </p:nvSpPr>
          <p:spPr>
            <a:xfrm>
              <a:off x="3124200" y="4888468"/>
              <a:ext cx="2362596" cy="523220"/>
            </a:xfrm>
            <a:prstGeom prst="rect">
              <a:avLst/>
            </a:prstGeom>
            <a:noFill/>
          </p:spPr>
          <p:txBody>
            <a:bodyPr wrap="none" rtlCol="0">
              <a:spAutoFit/>
            </a:bodyPr>
            <a:lstStyle/>
            <a:p>
              <a:r>
                <a:rPr lang="en-US" sz="2800" dirty="0" smtClean="0"/>
                <a:t>variable region</a:t>
              </a:r>
              <a:endParaRPr lang="en-US" sz="2800" dirty="0"/>
            </a:p>
          </p:txBody>
        </p:sp>
      </p:grpSp>
      <p:grpSp>
        <p:nvGrpSpPr>
          <p:cNvPr id="15" name="Group 14"/>
          <p:cNvGrpSpPr/>
          <p:nvPr/>
        </p:nvGrpSpPr>
        <p:grpSpPr>
          <a:xfrm>
            <a:off x="2146300" y="4229100"/>
            <a:ext cx="4419600" cy="0"/>
            <a:chOff x="2044700" y="5905500"/>
            <a:chExt cx="4419600" cy="0"/>
          </a:xfrm>
        </p:grpSpPr>
        <p:cxnSp>
          <p:nvCxnSpPr>
            <p:cNvPr id="13" name="Straight Arrow Connector 12"/>
            <p:cNvCxnSpPr/>
            <p:nvPr/>
          </p:nvCxnSpPr>
          <p:spPr>
            <a:xfrm>
              <a:off x="2044700" y="5905500"/>
              <a:ext cx="635000" cy="0"/>
            </a:xfrm>
            <a:prstGeom prst="straightConnector1">
              <a:avLst/>
            </a:prstGeom>
            <a:ln w="38100" cmpd="sng">
              <a:solidFill>
                <a:schemeClr val="accent6">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829300" y="5905500"/>
              <a:ext cx="635000" cy="0"/>
            </a:xfrm>
            <a:prstGeom prst="straightConnector1">
              <a:avLst/>
            </a:prstGeom>
            <a:ln w="38100" cmpd="sng">
              <a:solidFill>
                <a:schemeClr val="accent6">
                  <a:lumMod val="75000"/>
                </a:schemeClr>
              </a:solidFill>
              <a:headEnd type="arrow"/>
              <a:tailEnd type="none"/>
            </a:ln>
            <a:effectLst/>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2578100" y="4648200"/>
            <a:ext cx="3517900" cy="1815882"/>
          </a:xfrm>
          <a:prstGeom prst="rect">
            <a:avLst/>
          </a:prstGeom>
          <a:noFill/>
        </p:spPr>
        <p:txBody>
          <a:bodyPr wrap="square" rtlCol="0">
            <a:spAutoFit/>
          </a:bodyPr>
          <a:lstStyle/>
          <a:p>
            <a:pPr marL="457200" indent="-457200">
              <a:buFont typeface="Arial"/>
              <a:buChar char="•"/>
            </a:pPr>
            <a:r>
              <a:rPr lang="en-US" sz="2800" dirty="0" smtClean="0"/>
              <a:t>fast</a:t>
            </a:r>
          </a:p>
          <a:p>
            <a:pPr marL="457200" indent="-457200">
              <a:buFont typeface="Arial"/>
              <a:buChar char="•"/>
            </a:pPr>
            <a:r>
              <a:rPr lang="en-US" sz="2800" dirty="0" smtClean="0"/>
              <a:t>low</a:t>
            </a:r>
            <a:r>
              <a:rPr lang="en-US" sz="2800" dirty="0"/>
              <a:t>-</a:t>
            </a:r>
            <a:r>
              <a:rPr lang="en-US" sz="2800" dirty="0" smtClean="0"/>
              <a:t>cost</a:t>
            </a:r>
          </a:p>
          <a:p>
            <a:pPr marL="457200" indent="-457200">
              <a:buFont typeface="Arial"/>
              <a:buChar char="•"/>
            </a:pPr>
            <a:r>
              <a:rPr lang="en-US" sz="2800" dirty="0" smtClean="0"/>
              <a:t>low</a:t>
            </a:r>
            <a:r>
              <a:rPr lang="en-US" sz="2800" dirty="0"/>
              <a:t>-</a:t>
            </a:r>
            <a:r>
              <a:rPr lang="en-US" sz="2800" dirty="0" smtClean="0"/>
              <a:t>resolution</a:t>
            </a:r>
          </a:p>
          <a:p>
            <a:pPr marL="457200" indent="-457200">
              <a:buFont typeface="Arial"/>
              <a:buChar char="•"/>
            </a:pPr>
            <a:r>
              <a:rPr lang="en-US" sz="2800" dirty="0" smtClean="0"/>
              <a:t>Limited information</a:t>
            </a:r>
            <a:endParaRPr lang="en-US" sz="2800" dirty="0"/>
          </a:p>
        </p:txBody>
      </p:sp>
    </p:spTree>
    <p:extLst>
      <p:ext uri="{BB962C8B-B14F-4D97-AF65-F5344CB8AC3E}">
        <p14:creationId xmlns:p14="http://schemas.microsoft.com/office/powerpoint/2010/main" val="3308029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74638"/>
            <a:ext cx="8229600" cy="754062"/>
          </a:xfrm>
        </p:spPr>
        <p:txBody>
          <a:bodyPr/>
          <a:lstStyle/>
          <a:p>
            <a:r>
              <a:rPr lang="en-US" dirty="0" smtClean="0"/>
              <a:t>ribosomal RNA</a:t>
            </a:r>
            <a:endParaRPr lang="en-US" dirty="0"/>
          </a:p>
        </p:txBody>
      </p:sp>
      <p:sp>
        <p:nvSpPr>
          <p:cNvPr id="5" name="Content Placeholder 4"/>
          <p:cNvSpPr>
            <a:spLocks noGrp="1"/>
          </p:cNvSpPr>
          <p:nvPr>
            <p:ph idx="1"/>
          </p:nvPr>
        </p:nvSpPr>
        <p:spPr>
          <a:xfrm>
            <a:off x="215900" y="1342910"/>
            <a:ext cx="4343400" cy="2857111"/>
          </a:xfrm>
        </p:spPr>
        <p:txBody>
          <a:bodyPr>
            <a:normAutofit/>
          </a:bodyPr>
          <a:lstStyle/>
          <a:p>
            <a:r>
              <a:rPr lang="en-US" dirty="0" smtClean="0"/>
              <a:t>Conserved sequences within a species</a:t>
            </a:r>
          </a:p>
          <a:p>
            <a:r>
              <a:rPr lang="en-US" dirty="0"/>
              <a:t>G</a:t>
            </a:r>
            <a:r>
              <a:rPr lang="en-US" dirty="0" smtClean="0"/>
              <a:t>enerally divergent between species</a:t>
            </a:r>
          </a:p>
          <a:p>
            <a:r>
              <a:rPr lang="en-US" dirty="0"/>
              <a:t>Relative short (e.g., 1.5kb 16S </a:t>
            </a:r>
            <a:r>
              <a:rPr lang="en-US" dirty="0" err="1"/>
              <a:t>rRNA</a:t>
            </a:r>
            <a:r>
              <a:rPr lang="en-US" dirty="0"/>
              <a:t> gene</a:t>
            </a:r>
            <a:r>
              <a:rPr lang="en-US" dirty="0" smtClean="0"/>
              <a:t>)</a:t>
            </a:r>
            <a:endParaRPr lang="en-US" dirty="0"/>
          </a:p>
        </p:txBody>
      </p:sp>
      <p:pic>
        <p:nvPicPr>
          <p:cNvPr id="6" name="Picture 5"/>
          <p:cNvPicPr>
            <a:picLocks noChangeAspect="1"/>
          </p:cNvPicPr>
          <p:nvPr/>
        </p:nvPicPr>
        <p:blipFill>
          <a:blip r:embed="rId2"/>
          <a:stretch>
            <a:fillRect/>
          </a:stretch>
        </p:blipFill>
        <p:spPr>
          <a:xfrm>
            <a:off x="4711700" y="1260476"/>
            <a:ext cx="4432300" cy="3118727"/>
          </a:xfrm>
          <a:prstGeom prst="rect">
            <a:avLst/>
          </a:prstGeom>
        </p:spPr>
      </p:pic>
      <p:sp>
        <p:nvSpPr>
          <p:cNvPr id="7" name="TextBox 6"/>
          <p:cNvSpPr txBox="1"/>
          <p:nvPr/>
        </p:nvSpPr>
        <p:spPr>
          <a:xfrm>
            <a:off x="7407226" y="4214366"/>
            <a:ext cx="1736774" cy="215444"/>
          </a:xfrm>
          <a:prstGeom prst="rect">
            <a:avLst/>
          </a:prstGeom>
          <a:noFill/>
        </p:spPr>
        <p:txBody>
          <a:bodyPr wrap="none" rtlCol="0">
            <a:spAutoFit/>
          </a:bodyPr>
          <a:lstStyle/>
          <a:p>
            <a:r>
              <a:rPr lang="en-US" sz="800" dirty="0" err="1"/>
              <a:t>biologydictionary.net</a:t>
            </a:r>
            <a:r>
              <a:rPr lang="en-US" sz="800" dirty="0"/>
              <a:t>/ribosomal-</a:t>
            </a:r>
            <a:r>
              <a:rPr lang="en-US" sz="800" dirty="0" err="1"/>
              <a:t>rna</a:t>
            </a:r>
            <a:r>
              <a:rPr lang="en-US" sz="800" dirty="0"/>
              <a:t>/</a:t>
            </a:r>
          </a:p>
        </p:txBody>
      </p:sp>
      <p:graphicFrame>
        <p:nvGraphicFramePr>
          <p:cNvPr id="3" name="Table 2"/>
          <p:cNvGraphicFramePr>
            <a:graphicFrameLocks noGrp="1"/>
          </p:cNvGraphicFramePr>
          <p:nvPr>
            <p:extLst>
              <p:ext uri="{D42A27DB-BD31-4B8C-83A1-F6EECF244321}">
                <p14:modId xmlns:p14="http://schemas.microsoft.com/office/powerpoint/2010/main" val="3560804293"/>
              </p:ext>
            </p:extLst>
          </p:nvPr>
        </p:nvGraphicFramePr>
        <p:xfrm>
          <a:off x="360157" y="4518710"/>
          <a:ext cx="7463042" cy="2222500"/>
        </p:xfrm>
        <a:graphic>
          <a:graphicData uri="http://schemas.openxmlformats.org/drawingml/2006/table">
            <a:tbl>
              <a:tblPr/>
              <a:tblGrid>
                <a:gridCol w="2149356"/>
                <a:gridCol w="2656843"/>
                <a:gridCol w="2656843"/>
              </a:tblGrid>
              <a:tr h="317500">
                <a:tc>
                  <a:txBody>
                    <a:bodyPr/>
                    <a:lstStyle/>
                    <a:p>
                      <a:pPr algn="l" fontAlgn="b"/>
                      <a:r>
                        <a:rPr lang="en-US" sz="2000" b="0" i="0" u="none" strike="noStrike" dirty="0">
                          <a:solidFill>
                            <a:srgbClr val="000000"/>
                          </a:solidFill>
                          <a:effectLst/>
                          <a:latin typeface="Calibri"/>
                        </a:rPr>
                        <a:t>Ribosomal RNA</a:t>
                      </a:r>
                    </a:p>
                  </a:txBody>
                  <a:tcPr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a:rPr>
                        <a:t>Eukaryotic</a:t>
                      </a:r>
                    </a:p>
                  </a:txBody>
                  <a:tcPr marR="12700" marT="12700" marB="0" anchor="b">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a:rPr>
                        <a:t>Bacterial</a:t>
                      </a:r>
                    </a:p>
                  </a:txBody>
                  <a:tcPr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7500">
                <a:tc>
                  <a:txBody>
                    <a:bodyPr/>
                    <a:lstStyle/>
                    <a:p>
                      <a:pPr algn="l" fontAlgn="b"/>
                      <a:r>
                        <a:rPr lang="en-US" sz="2000" b="0" i="0" u="none" strike="noStrike">
                          <a:solidFill>
                            <a:srgbClr val="000000"/>
                          </a:solidFill>
                          <a:effectLst/>
                          <a:latin typeface="Calibri"/>
                        </a:rPr>
                        <a:t>Large subunit</a:t>
                      </a:r>
                    </a:p>
                  </a:txBody>
                  <a:tcPr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2000" b="0" i="0" u="none" strike="noStrike" dirty="0" smtClean="0">
                          <a:solidFill>
                            <a:srgbClr val="000000"/>
                          </a:solidFill>
                          <a:effectLst/>
                          <a:latin typeface="Calibri"/>
                        </a:rPr>
                        <a:t>28S </a:t>
                      </a:r>
                      <a:r>
                        <a:rPr lang="en-US" sz="2000" b="0" i="0" u="none" strike="noStrike" dirty="0" err="1">
                          <a:solidFill>
                            <a:srgbClr val="000000"/>
                          </a:solidFill>
                          <a:effectLst/>
                          <a:latin typeface="Calibri"/>
                        </a:rPr>
                        <a:t>rRNA</a:t>
                      </a:r>
                      <a:r>
                        <a:rPr lang="en-US" sz="2000" b="0" i="0" u="none" strike="noStrike" dirty="0">
                          <a:solidFill>
                            <a:srgbClr val="000000"/>
                          </a:solidFill>
                          <a:effectLst/>
                          <a:latin typeface="Calibri"/>
                        </a:rPr>
                        <a:t> (3354 </a:t>
                      </a:r>
                      <a:r>
                        <a:rPr lang="en-US" sz="2000" b="0" i="0" u="none" strike="noStrike" dirty="0" err="1">
                          <a:solidFill>
                            <a:srgbClr val="000000"/>
                          </a:solidFill>
                          <a:effectLst/>
                          <a:latin typeface="Calibri"/>
                        </a:rPr>
                        <a:t>nt</a:t>
                      </a:r>
                      <a:r>
                        <a:rPr lang="en-US" sz="2000" b="0" i="0" u="none" strike="noStrike" dirty="0">
                          <a:solidFill>
                            <a:srgbClr val="000000"/>
                          </a:solidFill>
                          <a:effectLst/>
                          <a:latin typeface="Calibri"/>
                        </a:rPr>
                        <a:t>)</a:t>
                      </a:r>
                    </a:p>
                  </a:txBody>
                  <a:tcPr marR="12700" marT="1270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2000" b="0" i="0" u="none" strike="noStrike">
                          <a:solidFill>
                            <a:srgbClr val="000000"/>
                          </a:solidFill>
                          <a:effectLst/>
                          <a:latin typeface="Calibri"/>
                        </a:rPr>
                        <a:t>23S rRNA (2839 nt)</a:t>
                      </a:r>
                    </a:p>
                  </a:txBody>
                  <a:tcPr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317500">
                <a:tc>
                  <a:txBody>
                    <a:bodyPr/>
                    <a:lstStyle/>
                    <a:p>
                      <a:pPr algn="l" fontAlgn="b"/>
                      <a:r>
                        <a:rPr lang="en-US" sz="2000" b="0" i="0" u="none" strike="noStrike">
                          <a:solidFill>
                            <a:srgbClr val="000000"/>
                          </a:solidFill>
                          <a:effectLst/>
                          <a:latin typeface="Calibri"/>
                        </a:rPr>
                        <a:t> </a:t>
                      </a:r>
                    </a:p>
                  </a:txBody>
                  <a:tcPr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000" b="0" i="0" u="none" strike="noStrike" dirty="0" smtClean="0">
                          <a:solidFill>
                            <a:srgbClr val="000000"/>
                          </a:solidFill>
                          <a:effectLst/>
                          <a:latin typeface="Calibri"/>
                        </a:rPr>
                        <a:t>5S </a:t>
                      </a:r>
                      <a:r>
                        <a:rPr lang="en-US" sz="2000" b="0" i="0" u="none" strike="noStrike" dirty="0" err="1">
                          <a:solidFill>
                            <a:srgbClr val="000000"/>
                          </a:solidFill>
                          <a:effectLst/>
                          <a:latin typeface="Calibri"/>
                        </a:rPr>
                        <a:t>rRNA</a:t>
                      </a:r>
                      <a:r>
                        <a:rPr lang="en-US" sz="2000" b="0" i="0" u="none" strike="noStrike" dirty="0">
                          <a:solidFill>
                            <a:srgbClr val="000000"/>
                          </a:solidFill>
                          <a:effectLst/>
                          <a:latin typeface="Calibri"/>
                        </a:rPr>
                        <a:t> (120 </a:t>
                      </a:r>
                      <a:r>
                        <a:rPr lang="en-US" sz="2000" b="0" i="0" u="none" strike="noStrike" dirty="0" err="1">
                          <a:solidFill>
                            <a:srgbClr val="000000"/>
                          </a:solidFill>
                          <a:effectLst/>
                          <a:latin typeface="Calibri"/>
                        </a:rPr>
                        <a:t>nt</a:t>
                      </a:r>
                      <a:r>
                        <a:rPr lang="en-US" sz="2000" b="0" i="0" u="none" strike="noStrike" dirty="0">
                          <a:solidFill>
                            <a:srgbClr val="000000"/>
                          </a:solidFill>
                          <a:effectLst/>
                          <a:latin typeface="Calibri"/>
                        </a:rPr>
                        <a:t>)</a:t>
                      </a:r>
                    </a:p>
                  </a:txBody>
                  <a:tcPr marR="12700" marT="12700" marB="0" anchor="b">
                    <a:lnL>
                      <a:noFill/>
                    </a:lnL>
                    <a:lnR>
                      <a:noFill/>
                    </a:lnR>
                    <a:lnT>
                      <a:noFill/>
                    </a:lnT>
                    <a:lnB>
                      <a:noFill/>
                    </a:lnB>
                  </a:tcPr>
                </a:tc>
                <a:tc>
                  <a:txBody>
                    <a:bodyPr/>
                    <a:lstStyle/>
                    <a:p>
                      <a:pPr algn="l" fontAlgn="b"/>
                      <a:r>
                        <a:rPr lang="en-US" sz="2000" b="0" i="0" u="none" strike="noStrike" dirty="0">
                          <a:solidFill>
                            <a:srgbClr val="000000"/>
                          </a:solidFill>
                          <a:effectLst/>
                          <a:latin typeface="Calibri"/>
                        </a:rPr>
                        <a:t>5S </a:t>
                      </a:r>
                      <a:r>
                        <a:rPr lang="en-US" sz="2000" b="0" i="0" u="none" strike="noStrike" dirty="0" err="1">
                          <a:solidFill>
                            <a:srgbClr val="000000"/>
                          </a:solidFill>
                          <a:effectLst/>
                          <a:latin typeface="Calibri"/>
                        </a:rPr>
                        <a:t>rRNA</a:t>
                      </a:r>
                      <a:r>
                        <a:rPr lang="en-US" sz="2000" b="0" i="0" u="none" strike="noStrike" dirty="0">
                          <a:solidFill>
                            <a:srgbClr val="000000"/>
                          </a:solidFill>
                          <a:effectLst/>
                          <a:latin typeface="Calibri"/>
                        </a:rPr>
                        <a:t> (122 </a:t>
                      </a:r>
                      <a:r>
                        <a:rPr lang="en-US" sz="2000" b="0" i="0" u="none" strike="noStrike" dirty="0" err="1">
                          <a:solidFill>
                            <a:srgbClr val="000000"/>
                          </a:solidFill>
                          <a:effectLst/>
                          <a:latin typeface="Calibri"/>
                        </a:rPr>
                        <a:t>nt</a:t>
                      </a:r>
                      <a:r>
                        <a:rPr lang="en-US" sz="2000" b="0" i="0" u="none" strike="noStrike" dirty="0">
                          <a:solidFill>
                            <a:srgbClr val="000000"/>
                          </a:solidFill>
                          <a:effectLst/>
                          <a:latin typeface="Calibri"/>
                        </a:rPr>
                        <a:t>)</a:t>
                      </a:r>
                    </a:p>
                  </a:txBody>
                  <a:tcPr marR="12700" marT="12700" marB="0" anchor="b">
                    <a:lnL>
                      <a:noFill/>
                    </a:lnL>
                    <a:lnR w="6350" cap="flat" cmpd="sng" algn="ctr">
                      <a:solidFill>
                        <a:srgbClr val="000000"/>
                      </a:solidFill>
                      <a:prstDash val="solid"/>
                      <a:round/>
                      <a:headEnd type="none" w="med" len="med"/>
                      <a:tailEnd type="none" w="med" len="med"/>
                    </a:lnR>
                    <a:lnT>
                      <a:noFill/>
                    </a:lnT>
                    <a:lnB>
                      <a:noFill/>
                    </a:lnB>
                  </a:tcPr>
                </a:tc>
              </a:tr>
              <a:tr h="317500">
                <a:tc>
                  <a:txBody>
                    <a:bodyPr/>
                    <a:lstStyle/>
                    <a:p>
                      <a:pPr algn="l" fontAlgn="b"/>
                      <a:r>
                        <a:rPr lang="en-US" sz="2000" b="0" i="0" u="none" strike="noStrike" dirty="0">
                          <a:solidFill>
                            <a:srgbClr val="000000"/>
                          </a:solidFill>
                          <a:effectLst/>
                          <a:latin typeface="Calibri"/>
                        </a:rPr>
                        <a:t> </a:t>
                      </a:r>
                    </a:p>
                  </a:txBody>
                  <a:tcPr marR="12700" marT="12700" marB="0" anchor="b">
                    <a:lnL w="6350" cap="flat" cmpd="sng" algn="ctr">
                      <a:solidFill>
                        <a:srgbClr val="000000"/>
                      </a:solidFill>
                      <a:prstDash val="solid"/>
                      <a:round/>
                      <a:headEnd type="none" w="med" len="med"/>
                      <a:tailEnd type="none" w="med" len="med"/>
                    </a:lnL>
                    <a:lnR>
                      <a:noFill/>
                    </a:lnR>
                    <a:lnT>
                      <a:noFill/>
                    </a:lnT>
                    <a:lnB>
                      <a:noFill/>
                    </a:lnB>
                  </a:tcPr>
                </a:tc>
                <a:tc>
                  <a:txBody>
                    <a:bodyPr/>
                    <a:lstStyle/>
                    <a:p>
                      <a:pPr algn="l" fontAlgn="b"/>
                      <a:r>
                        <a:rPr lang="en-US" sz="2000" b="0" i="0" u="none" strike="noStrike" dirty="0" smtClean="0">
                          <a:solidFill>
                            <a:srgbClr val="000000"/>
                          </a:solidFill>
                          <a:effectLst/>
                          <a:latin typeface="Calibri"/>
                        </a:rPr>
                        <a:t>5.8S </a:t>
                      </a:r>
                      <a:r>
                        <a:rPr lang="en-US" sz="2000" b="0" i="0" u="none" strike="noStrike" dirty="0" err="1">
                          <a:solidFill>
                            <a:srgbClr val="000000"/>
                          </a:solidFill>
                          <a:effectLst/>
                          <a:latin typeface="Calibri"/>
                        </a:rPr>
                        <a:t>rRNA</a:t>
                      </a:r>
                      <a:r>
                        <a:rPr lang="en-US" sz="2000" b="0" i="0" u="none" strike="noStrike" dirty="0">
                          <a:solidFill>
                            <a:srgbClr val="000000"/>
                          </a:solidFill>
                          <a:effectLst/>
                          <a:latin typeface="Calibri"/>
                        </a:rPr>
                        <a:t> (154 </a:t>
                      </a:r>
                      <a:r>
                        <a:rPr lang="en-US" sz="2000" b="0" i="0" u="none" strike="noStrike" dirty="0" err="1">
                          <a:solidFill>
                            <a:srgbClr val="000000"/>
                          </a:solidFill>
                          <a:effectLst/>
                          <a:latin typeface="Calibri"/>
                        </a:rPr>
                        <a:t>nt</a:t>
                      </a:r>
                      <a:r>
                        <a:rPr lang="en-US" sz="2000" b="0" i="0" u="none" strike="noStrike" dirty="0">
                          <a:solidFill>
                            <a:srgbClr val="000000"/>
                          </a:solidFill>
                          <a:effectLst/>
                          <a:latin typeface="Calibri"/>
                        </a:rPr>
                        <a:t>)</a:t>
                      </a:r>
                    </a:p>
                  </a:txBody>
                  <a:tcPr marR="12700" marT="12700" marB="0" anchor="b">
                    <a:lnL>
                      <a:noFill/>
                    </a:lnL>
                    <a:lnR>
                      <a:noFill/>
                    </a:lnR>
                    <a:lnT>
                      <a:noFill/>
                    </a:lnT>
                    <a:lnB>
                      <a:noFill/>
                    </a:lnB>
                  </a:tcPr>
                </a:tc>
                <a:tc>
                  <a:txBody>
                    <a:bodyPr/>
                    <a:lstStyle/>
                    <a:p>
                      <a:pPr algn="l" fontAlgn="b"/>
                      <a:r>
                        <a:rPr lang="en-US" sz="2000" b="0" i="0" u="none" strike="noStrike">
                          <a:solidFill>
                            <a:srgbClr val="000000"/>
                          </a:solidFill>
                          <a:effectLst/>
                          <a:latin typeface="Calibri"/>
                        </a:rPr>
                        <a:t> </a:t>
                      </a:r>
                    </a:p>
                  </a:txBody>
                  <a:tcPr marR="12700" marT="12700" marB="0" anchor="b">
                    <a:lnL>
                      <a:noFill/>
                    </a:lnL>
                    <a:lnR w="6350" cap="flat" cmpd="sng" algn="ctr">
                      <a:solidFill>
                        <a:srgbClr val="000000"/>
                      </a:solidFill>
                      <a:prstDash val="solid"/>
                      <a:round/>
                      <a:headEnd type="none" w="med" len="med"/>
                      <a:tailEnd type="none" w="med" len="med"/>
                    </a:lnR>
                    <a:lnT>
                      <a:noFill/>
                    </a:lnT>
                    <a:lnB>
                      <a:noFill/>
                    </a:lnB>
                  </a:tcPr>
                </a:tc>
              </a:tr>
              <a:tr h="317500">
                <a:tc>
                  <a:txBody>
                    <a:bodyPr/>
                    <a:lstStyle/>
                    <a:p>
                      <a:pPr algn="l" fontAlgn="b"/>
                      <a:r>
                        <a:rPr lang="en-US" sz="2000" b="0" i="0" u="none" strike="noStrike">
                          <a:solidFill>
                            <a:srgbClr val="000000"/>
                          </a:solidFill>
                          <a:effectLst/>
                          <a:latin typeface="Calibri"/>
                        </a:rPr>
                        <a:t> </a:t>
                      </a:r>
                    </a:p>
                  </a:txBody>
                  <a:tcPr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a:solidFill>
                            <a:srgbClr val="000000"/>
                          </a:solidFill>
                          <a:effectLst/>
                          <a:latin typeface="Calibri"/>
                        </a:rPr>
                        <a:t>47 proteins</a:t>
                      </a:r>
                    </a:p>
                  </a:txBody>
                  <a:tcPr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a:rPr>
                        <a:t>33 proteins</a:t>
                      </a:r>
                    </a:p>
                  </a:txBody>
                  <a:tcPr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r h="317500">
                <a:tc>
                  <a:txBody>
                    <a:bodyPr/>
                    <a:lstStyle/>
                    <a:p>
                      <a:pPr algn="l" fontAlgn="b"/>
                      <a:r>
                        <a:rPr lang="en-US" sz="2000" b="0" i="0" u="none" strike="noStrike">
                          <a:solidFill>
                            <a:srgbClr val="000000"/>
                          </a:solidFill>
                          <a:effectLst/>
                          <a:latin typeface="Calibri"/>
                        </a:rPr>
                        <a:t>Small subunit</a:t>
                      </a:r>
                    </a:p>
                  </a:txBody>
                  <a:tcPr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a:rPr>
                        <a:t>18S </a:t>
                      </a:r>
                      <a:r>
                        <a:rPr lang="en-US" sz="2000" b="0" i="0" u="none" strike="noStrike" dirty="0" err="1">
                          <a:solidFill>
                            <a:srgbClr val="000000"/>
                          </a:solidFill>
                          <a:effectLst/>
                          <a:latin typeface="Calibri"/>
                        </a:rPr>
                        <a:t>rRNA</a:t>
                      </a:r>
                      <a:r>
                        <a:rPr lang="en-US" sz="2000" b="0" i="0" u="none" strike="noStrike" dirty="0">
                          <a:solidFill>
                            <a:srgbClr val="000000"/>
                          </a:solidFill>
                          <a:effectLst/>
                          <a:latin typeface="Calibri"/>
                        </a:rPr>
                        <a:t> (1753 </a:t>
                      </a:r>
                      <a:r>
                        <a:rPr lang="en-US" sz="2000" b="0" i="0" u="none" strike="noStrike" dirty="0" err="1">
                          <a:solidFill>
                            <a:srgbClr val="000000"/>
                          </a:solidFill>
                          <a:effectLst/>
                          <a:latin typeface="Calibri"/>
                        </a:rPr>
                        <a:t>nt</a:t>
                      </a:r>
                      <a:r>
                        <a:rPr lang="en-US" sz="2000" b="0" i="0" u="none" strike="noStrike" dirty="0">
                          <a:solidFill>
                            <a:srgbClr val="000000"/>
                          </a:solidFill>
                          <a:effectLst/>
                          <a:latin typeface="Calibri"/>
                        </a:rPr>
                        <a:t>)</a:t>
                      </a:r>
                    </a:p>
                  </a:txBody>
                  <a:tcPr marR="12700" marT="12700"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US" sz="2000" b="0" i="0" u="none" strike="noStrike" dirty="0">
                          <a:solidFill>
                            <a:srgbClr val="000000"/>
                          </a:solidFill>
                          <a:effectLst/>
                          <a:latin typeface="Calibri"/>
                        </a:rPr>
                        <a:t>16S </a:t>
                      </a:r>
                      <a:r>
                        <a:rPr lang="en-US" sz="2000" b="0" i="0" u="none" strike="noStrike" dirty="0" err="1">
                          <a:solidFill>
                            <a:srgbClr val="000000"/>
                          </a:solidFill>
                          <a:effectLst/>
                          <a:latin typeface="Calibri"/>
                        </a:rPr>
                        <a:t>rRNA</a:t>
                      </a:r>
                      <a:r>
                        <a:rPr lang="en-US" sz="2000" b="0" i="0" u="none" strike="noStrike" dirty="0">
                          <a:solidFill>
                            <a:srgbClr val="000000"/>
                          </a:solidFill>
                          <a:effectLst/>
                          <a:latin typeface="Calibri"/>
                        </a:rPr>
                        <a:t> (1504 </a:t>
                      </a:r>
                      <a:r>
                        <a:rPr lang="en-US" sz="2000" b="0" i="0" u="none" strike="noStrike" dirty="0" err="1">
                          <a:solidFill>
                            <a:srgbClr val="000000"/>
                          </a:solidFill>
                          <a:effectLst/>
                          <a:latin typeface="Calibri"/>
                        </a:rPr>
                        <a:t>nt</a:t>
                      </a:r>
                      <a:r>
                        <a:rPr lang="en-US" sz="2000" b="0" i="0" u="none" strike="noStrike" dirty="0">
                          <a:solidFill>
                            <a:srgbClr val="000000"/>
                          </a:solidFill>
                          <a:effectLst/>
                          <a:latin typeface="Calibri"/>
                        </a:rPr>
                        <a:t>)</a:t>
                      </a:r>
                    </a:p>
                  </a:txBody>
                  <a:tcPr marR="12700" marT="12700"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r>
              <a:tr h="317500">
                <a:tc>
                  <a:txBody>
                    <a:bodyPr/>
                    <a:lstStyle/>
                    <a:p>
                      <a:pPr algn="l" fontAlgn="b"/>
                      <a:r>
                        <a:rPr lang="en-US" sz="2000" b="0" i="0" u="none" strike="noStrike" dirty="0">
                          <a:solidFill>
                            <a:srgbClr val="000000"/>
                          </a:solidFill>
                          <a:effectLst/>
                          <a:latin typeface="Calibri"/>
                        </a:rPr>
                        <a:t> </a:t>
                      </a:r>
                    </a:p>
                  </a:txBody>
                  <a:tcPr marR="12700" marT="1270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a:rPr>
                        <a:t>32 proteins</a:t>
                      </a:r>
                    </a:p>
                  </a:txBody>
                  <a:tcPr marR="12700" marT="12700"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r>
                        <a:rPr lang="en-US" sz="2000" b="0" i="0" u="none" strike="noStrike" dirty="0">
                          <a:solidFill>
                            <a:srgbClr val="000000"/>
                          </a:solidFill>
                          <a:effectLst/>
                          <a:latin typeface="Calibri"/>
                        </a:rPr>
                        <a:t>20  proteins</a:t>
                      </a:r>
                    </a:p>
                  </a:txBody>
                  <a:tcPr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32180109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38162"/>
          </a:xfrm>
        </p:spPr>
        <p:txBody>
          <a:bodyPr/>
          <a:lstStyle/>
          <a:p>
            <a:r>
              <a:rPr lang="en-US" dirty="0" smtClean="0"/>
              <a:t>16S </a:t>
            </a:r>
            <a:r>
              <a:rPr lang="en-US" dirty="0" err="1" smtClean="0"/>
              <a:t>rRNA</a:t>
            </a:r>
            <a:r>
              <a:rPr lang="en-US" dirty="0" smtClean="0"/>
              <a:t> sequencing</a:t>
            </a:r>
            <a:endParaRPr lang="en-US" dirty="0"/>
          </a:p>
        </p:txBody>
      </p:sp>
      <p:pic>
        <p:nvPicPr>
          <p:cNvPr id="4" name="Picture 3"/>
          <p:cNvPicPr>
            <a:picLocks noChangeAspect="1"/>
          </p:cNvPicPr>
          <p:nvPr/>
        </p:nvPicPr>
        <p:blipFill>
          <a:blip r:embed="rId2"/>
          <a:stretch>
            <a:fillRect/>
          </a:stretch>
        </p:blipFill>
        <p:spPr>
          <a:xfrm>
            <a:off x="914400" y="1181100"/>
            <a:ext cx="7556500" cy="5153769"/>
          </a:xfrm>
          <a:prstGeom prst="rect">
            <a:avLst/>
          </a:prstGeom>
        </p:spPr>
      </p:pic>
      <p:sp>
        <p:nvSpPr>
          <p:cNvPr id="5" name="TextBox 4"/>
          <p:cNvSpPr txBox="1"/>
          <p:nvPr/>
        </p:nvSpPr>
        <p:spPr>
          <a:xfrm>
            <a:off x="1117600" y="6477000"/>
            <a:ext cx="2012315" cy="276999"/>
          </a:xfrm>
          <a:prstGeom prst="rect">
            <a:avLst/>
          </a:prstGeom>
          <a:noFill/>
        </p:spPr>
        <p:txBody>
          <a:bodyPr wrap="none" rtlCol="0">
            <a:spAutoFit/>
          </a:bodyPr>
          <a:lstStyle/>
          <a:p>
            <a:r>
              <a:rPr lang="en-US" sz="1200" dirty="0"/>
              <a:t>PNAS, 108:4516–</a:t>
            </a:r>
            <a:r>
              <a:rPr lang="en-US" sz="1200" dirty="0" smtClean="0"/>
              <a:t>4522 (</a:t>
            </a:r>
            <a:r>
              <a:rPr lang="en-US" sz="1200" dirty="0"/>
              <a:t>2011)</a:t>
            </a:r>
          </a:p>
        </p:txBody>
      </p:sp>
    </p:spTree>
    <p:extLst>
      <p:ext uri="{BB962C8B-B14F-4D97-AF65-F5344CB8AC3E}">
        <p14:creationId xmlns:p14="http://schemas.microsoft.com/office/powerpoint/2010/main" val="1300061230"/>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16791</TotalTime>
  <Words>1800</Words>
  <Application>Microsoft Macintosh PowerPoint</Application>
  <PresentationFormat>On-screen Show (4:3)</PresentationFormat>
  <Paragraphs>205</Paragraphs>
  <Slides>30</Slides>
  <Notes>6</Notes>
  <HiddenSlides>0</HiddenSlides>
  <MMClips>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Metagenomics  Bioinformatics Applications (PLPTH813)</vt:lpstr>
      <vt:lpstr>Outline</vt:lpstr>
      <vt:lpstr>What is metagenomics?</vt:lpstr>
      <vt:lpstr>Terms</vt:lpstr>
      <vt:lpstr>metagenomics</vt:lpstr>
      <vt:lpstr>Approaches</vt:lpstr>
      <vt:lpstr>Marker gene analysis</vt:lpstr>
      <vt:lpstr>ribosomal RNA</vt:lpstr>
      <vt:lpstr>16S rRNA sequencing</vt:lpstr>
      <vt:lpstr>QIIME</vt:lpstr>
      <vt:lpstr>16s rRNA (bacteria)</vt:lpstr>
      <vt:lpstr>Microbial communities</vt:lpstr>
      <vt:lpstr>ribosome DNA (fungal example)</vt:lpstr>
      <vt:lpstr>Tools for marker gene analysis</vt:lpstr>
      <vt:lpstr>Whole-metagenome analysis</vt:lpstr>
      <vt:lpstr>PowerPoint Presentation</vt:lpstr>
      <vt:lpstr>Read-based analysis (Megan)</vt:lpstr>
      <vt:lpstr>LCA: lowest common ancestor</vt:lpstr>
      <vt:lpstr>Read-based analysis (Kraken: k-mer analysis)</vt:lpstr>
      <vt:lpstr>Assembly-based analysis</vt:lpstr>
      <vt:lpstr>Contig binning: to group contigs into species</vt:lpstr>
      <vt:lpstr>Example of bacterial whole-genome metagenomics (I)</vt:lpstr>
      <vt:lpstr>Example of bacterial whole-genome metagenomics (II)</vt:lpstr>
      <vt:lpstr>Metatranscriptome</vt:lpstr>
      <vt:lpstr>Metatranscriptome analysis</vt:lpstr>
      <vt:lpstr>Metagenome and metatranscriptome  analysis</vt:lpstr>
      <vt:lpstr>Strengths and weaknesses of metagenomic studies</vt:lpstr>
      <vt:lpstr> biases (cont.)</vt:lpstr>
      <vt:lpstr>High-level analyses</vt:lpstr>
      <vt:lpstr>References</vt:lpstr>
    </vt:vector>
  </TitlesOfParts>
  <Company>Kansas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genomics</dc:title>
  <dc:creator>Sanzhen Liu</dc:creator>
  <cp:lastModifiedBy>Sanzhen Liu</cp:lastModifiedBy>
  <cp:revision>119</cp:revision>
  <dcterms:created xsi:type="dcterms:W3CDTF">2019-04-02T20:22:52Z</dcterms:created>
  <dcterms:modified xsi:type="dcterms:W3CDTF">2019-04-18T15:58:57Z</dcterms:modified>
</cp:coreProperties>
</file>